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Lst>
  <p:sldSz cy="5143500" cx="9144000"/>
  <p:notesSz cx="6858000" cy="9144000"/>
  <p:embeddedFontLst>
    <p:embeddedFont>
      <p:font typeface="Raleway"/>
      <p:regular r:id="rId68"/>
      <p:bold r:id="rId69"/>
      <p:italic r:id="rId70"/>
      <p:boldItalic r:id="rId71"/>
    </p:embeddedFont>
    <p:embeddedFont>
      <p:font typeface="Lato"/>
      <p:regular r:id="rId72"/>
      <p:bold r:id="rId73"/>
      <p:italic r:id="rId74"/>
      <p:boldItalic r:id="rId75"/>
    </p:embeddedFont>
    <p:embeddedFont>
      <p:font typeface="Roboto Mono"/>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8E85ECB-5483-497A-948E-34D04F9D64F2}">
  <a:tblStyle styleId="{D8E85ECB-5483-497A-948E-34D04F9D64F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Lato-bold.fntdata"/><Relationship Id="rId72" Type="http://schemas.openxmlformats.org/officeDocument/2006/relationships/font" Target="fonts/Lato-regular.fntdata"/><Relationship Id="rId31" Type="http://schemas.openxmlformats.org/officeDocument/2006/relationships/slide" Target="slides/slide25.xml"/><Relationship Id="rId75" Type="http://schemas.openxmlformats.org/officeDocument/2006/relationships/font" Target="fonts/Lato-boldItalic.fntdata"/><Relationship Id="rId30" Type="http://schemas.openxmlformats.org/officeDocument/2006/relationships/slide" Target="slides/slide24.xml"/><Relationship Id="rId74" Type="http://schemas.openxmlformats.org/officeDocument/2006/relationships/font" Target="fonts/Lato-italic.fntdata"/><Relationship Id="rId33" Type="http://schemas.openxmlformats.org/officeDocument/2006/relationships/slide" Target="slides/slide27.xml"/><Relationship Id="rId77" Type="http://schemas.openxmlformats.org/officeDocument/2006/relationships/font" Target="fonts/RobotoMono-bold.fntdata"/><Relationship Id="rId32" Type="http://schemas.openxmlformats.org/officeDocument/2006/relationships/slide" Target="slides/slide26.xml"/><Relationship Id="rId76" Type="http://schemas.openxmlformats.org/officeDocument/2006/relationships/font" Target="fonts/RobotoMono-regular.fntdata"/><Relationship Id="rId35" Type="http://schemas.openxmlformats.org/officeDocument/2006/relationships/slide" Target="slides/slide29.xml"/><Relationship Id="rId79" Type="http://schemas.openxmlformats.org/officeDocument/2006/relationships/font" Target="fonts/RobotoMono-boldItalic.fntdata"/><Relationship Id="rId34" Type="http://schemas.openxmlformats.org/officeDocument/2006/relationships/slide" Target="slides/slide28.xml"/><Relationship Id="rId78" Type="http://schemas.openxmlformats.org/officeDocument/2006/relationships/font" Target="fonts/RobotoMono-italic.fntdata"/><Relationship Id="rId71" Type="http://schemas.openxmlformats.org/officeDocument/2006/relationships/font" Target="fonts/Raleway-boldItalic.fntdata"/><Relationship Id="rId70" Type="http://schemas.openxmlformats.org/officeDocument/2006/relationships/font" Target="fonts/Raleway-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Raleway-regular.fntdata"/><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aleway-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4b6d9c6792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34b6d9c6792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4b6d9c6792_0_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4b6d9c6792_0_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5244aa3c5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5244aa3c5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5244aa3c54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5244aa3c54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5244aa3c5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5244aa3c5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5244aa3c54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5244aa3c54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4b7587a3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4b7587a3a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4ca76ca6a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4ca76ca6a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app that I selected to do a deep dive into was Meteor Clean</a:t>
            </a:r>
            <a:br>
              <a:rPr lang="en"/>
            </a:br>
            <a:br>
              <a:rPr lang="en"/>
            </a:br>
            <a:r>
              <a:rPr lang="en"/>
              <a:t>Compared to the other apps, it has a higher than average security score, although it has the highest amount of abused malware permissions according to MobSF.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Additionally, it was flagged on Virustotal, </a:t>
            </a:r>
            <a:r>
              <a:rPr lang="en"/>
              <a:t>receiving</a:t>
            </a:r>
            <a:r>
              <a:rPr lang="en"/>
              <a:t> 14 flags from vendors.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4ca76ca6a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4ca76ca6a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4ca76ca6a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4ca76ca6a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5244aa3c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5244aa3c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4b6d9c6792_0_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4b6d9c6792_0_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4ca76ca6a8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4ca76ca6a8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4ca76ca6a8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4ca76ca6a8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4ca76ca6a8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4ca76ca6a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5244aa3c5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5244aa3c5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4b7587a3a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4b7587a3a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4b7587a3a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4b7587a3a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4b7587a3a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4b7587a3a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4b7587a3a7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4b7587a3a7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4b7587a3a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4b7587a3a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4b7587a3a7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4b7587a3a7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4b6d9c6792_0_8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4b6d9c6792_0_8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4b7587a3a7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4b7587a3a7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4b7587a3a7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4b7587a3a7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4b7587a3a7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4b7587a3a7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4b7587a3a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4b7587a3a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4b7587a3a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4b7587a3a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4cba8c95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4cba8c95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4cba8c954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4cba8c954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DU Speed Booster app contains a hardcoded reference to a publicly exposed Firebase backend. This was confirmed through static analysis tools like MobSF, which extracted the URL during its inspection of resource and code strings.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&lt;cert&gt;, &lt;key&gt;	</a:t>
            </a:r>
            <a:endParaRPr/>
          </a:p>
          <a:p>
            <a:pPr indent="-298450" lvl="1" marL="914400" rtl="0" algn="l">
              <a:spcBef>
                <a:spcPts val="0"/>
              </a:spcBef>
              <a:spcAft>
                <a:spcPts val="0"/>
              </a:spcAft>
              <a:buSzPts val="1100"/>
              <a:buChar char="-"/>
            </a:pPr>
            <a:r>
              <a:rPr lang="en"/>
              <a:t> OpenVPN private keys — total compromise of VPN security</a:t>
            </a:r>
            <a:endParaRPr/>
          </a:p>
          <a:p>
            <a:pPr indent="-298450" lvl="0" marL="457200" rtl="0" algn="l">
              <a:spcBef>
                <a:spcPts val="0"/>
              </a:spcBef>
              <a:spcAft>
                <a:spcPts val="0"/>
              </a:spcAft>
              <a:buSzPts val="1100"/>
              <a:buChar char="-"/>
            </a:pPr>
            <a:r>
              <a:rPr lang="en"/>
              <a:t>Public .json	</a:t>
            </a:r>
            <a:endParaRPr/>
          </a:p>
          <a:p>
            <a:pPr indent="-298450" lvl="1" marL="914400" rtl="0" algn="l">
              <a:spcBef>
                <a:spcPts val="0"/>
              </a:spcBef>
              <a:spcAft>
                <a:spcPts val="0"/>
              </a:spcAft>
              <a:buSzPts val="1100"/>
              <a:buChar char="-"/>
            </a:pPr>
            <a:r>
              <a:rPr lang="en"/>
              <a:t>No auth needed — anyone on the internet can read &amp; modify</a:t>
            </a:r>
            <a:endParaRPr/>
          </a:p>
          <a:p>
            <a:pPr indent="-298450" lvl="0" marL="457200" rtl="0" algn="l">
              <a:spcBef>
                <a:spcPts val="0"/>
              </a:spcBef>
              <a:spcAft>
                <a:spcPts val="0"/>
              </a:spcAft>
              <a:buSzPts val="1100"/>
              <a:buChar char="-"/>
            </a:pPr>
            <a:r>
              <a:rPr lang="en"/>
              <a:t>users table	</a:t>
            </a:r>
            <a:endParaRPr/>
          </a:p>
          <a:p>
            <a:pPr indent="-298450" lvl="1" marL="914400" rtl="0" algn="l">
              <a:spcBef>
                <a:spcPts val="0"/>
              </a:spcBef>
              <a:spcAft>
                <a:spcPts val="0"/>
              </a:spcAft>
              <a:buSzPts val="1100"/>
              <a:buChar char="-"/>
            </a:pPr>
            <a:r>
              <a:rPr lang="en"/>
              <a:t>Lists admins — enables targeted phishing attacks</a:t>
            </a:r>
            <a:endParaRPr/>
          </a:p>
          <a:p>
            <a:pPr indent="-298450" lvl="0" marL="457200" rtl="0" algn="l">
              <a:spcBef>
                <a:spcPts val="0"/>
              </a:spcBef>
              <a:spcAft>
                <a:spcPts val="0"/>
              </a:spcAft>
              <a:buSzPts val="1100"/>
              <a:buChar char="-"/>
            </a:pPr>
            <a:r>
              <a:rPr lang="en"/>
              <a:t>gesture_pwd, number_pwd	</a:t>
            </a:r>
            <a:endParaRPr/>
          </a:p>
          <a:p>
            <a:pPr indent="-298450" lvl="1" marL="914400" rtl="0" algn="l">
              <a:spcBef>
                <a:spcPts val="0"/>
              </a:spcBef>
              <a:spcAft>
                <a:spcPts val="0"/>
              </a:spcAft>
              <a:buSzPts val="1100"/>
              <a:buChar char="-"/>
            </a:pPr>
            <a:r>
              <a:rPr lang="en"/>
              <a:t>Shows password methods used (gesture, PIN, fingerprint), giving insights to attackers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4cba8c954b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4cba8c954b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like taping a full credit card and PIN to a public wall — it contains the keys, the certificate, and the lockpick. Anyone on the internet can use this to connect to the VPN server, eavesdrop on traffic, or impersonate another user — all without logging in.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Private Key		</a:t>
            </a:r>
            <a:endParaRPr/>
          </a:p>
          <a:p>
            <a:pPr indent="-298450" lvl="1" marL="914400" rtl="0" algn="l">
              <a:spcBef>
                <a:spcPts val="0"/>
              </a:spcBef>
              <a:spcAft>
                <a:spcPts val="0"/>
              </a:spcAft>
              <a:buSzPts val="1100"/>
              <a:buChar char="-"/>
            </a:pPr>
            <a:r>
              <a:rPr lang="en"/>
              <a:t>Anyone can impersonate a legitimate VPN client and access the network</a:t>
            </a:r>
            <a:endParaRPr/>
          </a:p>
          <a:p>
            <a:pPr indent="-298450" lvl="0" marL="457200" rtl="0" algn="l">
              <a:spcBef>
                <a:spcPts val="0"/>
              </a:spcBef>
              <a:spcAft>
                <a:spcPts val="0"/>
              </a:spcAft>
              <a:buSzPts val="1100"/>
              <a:buChar char="-"/>
            </a:pPr>
            <a:r>
              <a:rPr lang="en"/>
              <a:t>Remote Server Info	</a:t>
            </a:r>
            <a:endParaRPr/>
          </a:p>
          <a:p>
            <a:pPr indent="-298450" lvl="1" marL="914400" rtl="0" algn="l">
              <a:spcBef>
                <a:spcPts val="0"/>
              </a:spcBef>
              <a:spcAft>
                <a:spcPts val="0"/>
              </a:spcAft>
              <a:buSzPts val="1100"/>
              <a:buChar char="-"/>
            </a:pPr>
            <a:r>
              <a:rPr lang="en"/>
              <a:t>Enables targeted attacks or unauthorized VPN access</a:t>
            </a:r>
            <a:endParaRPr/>
          </a:p>
          <a:p>
            <a:pPr indent="-298450" lvl="0" marL="457200" rtl="0" algn="l">
              <a:spcBef>
                <a:spcPts val="0"/>
              </a:spcBef>
              <a:spcAft>
                <a:spcPts val="0"/>
              </a:spcAft>
              <a:buSzPts val="1100"/>
              <a:buChar char="-"/>
            </a:pPr>
            <a:r>
              <a:rPr lang="en"/>
              <a:t>Client Cert + Key	</a:t>
            </a:r>
            <a:endParaRPr/>
          </a:p>
          <a:p>
            <a:pPr indent="-298450" lvl="1" marL="914400" rtl="0" algn="l">
              <a:spcBef>
                <a:spcPts val="0"/>
              </a:spcBef>
              <a:spcAft>
                <a:spcPts val="0"/>
              </a:spcAft>
              <a:buSzPts val="1100"/>
              <a:buChar char="-"/>
            </a:pPr>
            <a:r>
              <a:rPr lang="en"/>
              <a:t>A complete authentication identity that bypasses login screens</a:t>
            </a:r>
            <a:endParaRPr/>
          </a:p>
          <a:p>
            <a:pPr indent="-298450" lvl="0" marL="457200" rtl="0" algn="l">
              <a:spcBef>
                <a:spcPts val="0"/>
              </a:spcBef>
              <a:spcAft>
                <a:spcPts val="0"/>
              </a:spcAft>
              <a:buSzPts val="1100"/>
              <a:buChar char="-"/>
            </a:pPr>
            <a:r>
              <a:rPr lang="en"/>
              <a:t>Public Access	</a:t>
            </a:r>
            <a:endParaRPr/>
          </a:p>
          <a:p>
            <a:pPr indent="-298450" lvl="1" marL="914400" rtl="0" algn="l">
              <a:spcBef>
                <a:spcPts val="0"/>
              </a:spcBef>
              <a:spcAft>
                <a:spcPts val="0"/>
              </a:spcAft>
              <a:buSzPts val="1100"/>
              <a:buChar char="-"/>
            </a:pPr>
            <a:r>
              <a:rPr lang="en"/>
              <a:t>No auth required to download this from Firebase → total exposure</a:t>
            </a:r>
            <a:endParaRPr/>
          </a:p>
          <a:p>
            <a:pPr indent="0" lvl="0" marL="0" rtl="0" algn="l">
              <a:spcBef>
                <a:spcPts val="0"/>
              </a:spcBef>
              <a:spcAft>
                <a:spcPts val="0"/>
              </a:spcAft>
              <a:buNone/>
            </a:pPr>
            <a:r>
              <a:t/>
            </a: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Firebase database acts as a </a:t>
            </a:r>
            <a:r>
              <a:rPr b="1" lang="en">
                <a:solidFill>
                  <a:schemeClr val="dk1"/>
                </a:solidFill>
              </a:rPr>
              <a:t>free credential vending machine</a:t>
            </a:r>
            <a:r>
              <a:rPr lang="en">
                <a:solidFill>
                  <a:schemeClr val="dk1"/>
                </a:solidFill>
              </a:rPr>
              <a:t> for OpenVPN. Any malicious actor could:</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Clone the connection setup</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Access private internal networks</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Manipulate VPN traffic</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Launch MITM (man-in-the-middle) attacks</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4cba8c954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4cba8c954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code sets up an accessibility service that monitors window changes. Right now, it's benign — it just configures the service and does nothing else — but the use of accessibility APIs, the suspicious feedback type (</a:t>
            </a:r>
            <a:r>
              <a:rPr lang="en">
                <a:solidFill>
                  <a:srgbClr val="188038"/>
                </a:solidFill>
                <a:latin typeface="Roboto Mono"/>
                <a:ea typeface="Roboto Mono"/>
                <a:cs typeface="Roboto Mono"/>
                <a:sym typeface="Roboto Mono"/>
              </a:rPr>
              <a:t>-1</a:t>
            </a:r>
            <a:r>
              <a:rPr lang="en">
                <a:solidFill>
                  <a:schemeClr val="dk1"/>
                </a:solidFill>
              </a:rPr>
              <a:t>), and placement of logic in </a:t>
            </a:r>
            <a:r>
              <a:rPr lang="en">
                <a:solidFill>
                  <a:srgbClr val="188038"/>
                </a:solidFill>
                <a:latin typeface="Roboto Mono"/>
                <a:ea typeface="Roboto Mono"/>
                <a:cs typeface="Roboto Mono"/>
                <a:sym typeface="Roboto Mono"/>
              </a:rPr>
              <a:t>onAccessibilityEvent()</a:t>
            </a:r>
            <a:r>
              <a:rPr lang="en">
                <a:solidFill>
                  <a:schemeClr val="dk1"/>
                </a:solidFill>
              </a:rPr>
              <a:t> are </a:t>
            </a:r>
            <a:r>
              <a:rPr b="1" lang="en">
                <a:solidFill>
                  <a:schemeClr val="dk1"/>
                </a:solidFill>
              </a:rPr>
              <a:t>red flags</a:t>
            </a:r>
            <a:r>
              <a:rPr lang="en">
                <a:solidFill>
                  <a:schemeClr val="dk1"/>
                </a:solidFill>
              </a:rPr>
              <a:t>. With additional logic, this could be abused for:</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App usage tracking</a:t>
            </a:r>
            <a:br>
              <a:rPr b="1" lang="en">
                <a:solidFill>
                  <a:schemeClr val="dk1"/>
                </a:solidFill>
              </a:rPr>
            </a:b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UI automation</a:t>
            </a:r>
            <a:br>
              <a:rPr b="1" lang="en">
                <a:solidFill>
                  <a:schemeClr val="dk1"/>
                </a:solidFill>
              </a:rPr>
            </a:b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Credential stealing</a:t>
            </a:r>
            <a:br>
              <a:rPr b="1" lang="en">
                <a:solidFill>
                  <a:schemeClr val="dk1"/>
                </a:solidFill>
              </a:rPr>
            </a:b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Overlay/click fraud</a:t>
            </a:r>
            <a:endParaRPr b="1">
              <a:solidFill>
                <a:schemeClr val="dk1"/>
              </a:solidFill>
            </a:endParaRPr>
          </a:p>
          <a:p>
            <a:pPr indent="0" lvl="0" marL="0" rtl="0" algn="l">
              <a:lnSpc>
                <a:spcPct val="115000"/>
              </a:lnSpc>
              <a:spcBef>
                <a:spcPts val="1200"/>
              </a:spcBef>
              <a:spcAft>
                <a:spcPts val="0"/>
              </a:spcAft>
              <a:buNone/>
            </a:pPr>
            <a:r>
              <a:t/>
            </a:r>
            <a:endParaRPr b="1">
              <a:solidFill>
                <a:schemeClr val="dk1"/>
              </a:solidFill>
            </a:endParaRPr>
          </a:p>
          <a:p>
            <a:pPr indent="-298450" lvl="0" marL="457200" rtl="0" algn="l">
              <a:spcBef>
                <a:spcPts val="1200"/>
              </a:spcBef>
              <a:spcAft>
                <a:spcPts val="0"/>
              </a:spcAft>
              <a:buSzPts val="1100"/>
              <a:buChar char="-"/>
            </a:pPr>
            <a:r>
              <a:rPr b="1" lang="en"/>
              <a:t>Dynamic Code Loading	</a:t>
            </a:r>
            <a:endParaRPr b="1"/>
          </a:p>
          <a:p>
            <a:pPr indent="-298450" lvl="1" marL="914400" rtl="0" algn="l">
              <a:spcBef>
                <a:spcPts val="0"/>
              </a:spcBef>
              <a:spcAft>
                <a:spcPts val="0"/>
              </a:spcAft>
              <a:buSzPts val="1100"/>
              <a:buChar char="-"/>
            </a:pPr>
            <a:r>
              <a:rPr lang="en"/>
              <a:t>DexClassLoader in DynamicLoaderFactory.java	</a:t>
            </a:r>
            <a:endParaRPr/>
          </a:p>
          <a:p>
            <a:pPr indent="-298450" lvl="1" marL="914400" rtl="0" algn="l">
              <a:spcBef>
                <a:spcPts val="0"/>
              </a:spcBef>
              <a:spcAft>
                <a:spcPts val="0"/>
              </a:spcAft>
              <a:buSzPts val="1100"/>
              <a:buChar char="-"/>
            </a:pPr>
            <a:r>
              <a:rPr lang="en"/>
              <a:t>Loads new code at runtime — bypasses app store checks</a:t>
            </a:r>
            <a:endParaRPr/>
          </a:p>
          <a:p>
            <a:pPr indent="-298450" lvl="0" marL="457200" rtl="0" algn="l">
              <a:spcBef>
                <a:spcPts val="0"/>
              </a:spcBef>
              <a:spcAft>
                <a:spcPts val="0"/>
              </a:spcAft>
              <a:buSzPts val="1100"/>
              <a:buChar char="-"/>
            </a:pPr>
            <a:r>
              <a:rPr lang="en"/>
              <a:t>Persistent </a:t>
            </a:r>
            <a:r>
              <a:rPr b="1" lang="en"/>
              <a:t>Background </a:t>
            </a:r>
            <a:r>
              <a:rPr lang="en"/>
              <a:t>Activity	</a:t>
            </a:r>
            <a:endParaRPr/>
          </a:p>
          <a:p>
            <a:pPr indent="-298450" lvl="1" marL="914400" rtl="0" algn="l">
              <a:spcBef>
                <a:spcPts val="0"/>
              </a:spcBef>
              <a:spcAft>
                <a:spcPts val="0"/>
              </a:spcAft>
              <a:buSzPts val="1100"/>
              <a:buChar char="-"/>
            </a:pPr>
            <a:r>
              <a:rPr lang="en"/>
              <a:t>startForeground() in BatteryService.java, AlarmReceiver.java</a:t>
            </a:r>
            <a:endParaRPr/>
          </a:p>
          <a:p>
            <a:pPr indent="-298450" lvl="1" marL="914400" rtl="0" algn="l">
              <a:spcBef>
                <a:spcPts val="0"/>
              </a:spcBef>
              <a:spcAft>
                <a:spcPts val="0"/>
              </a:spcAft>
              <a:buSzPts val="1100"/>
              <a:buChar char="-"/>
            </a:pPr>
            <a:r>
              <a:rPr lang="en"/>
              <a:t>Keeps processes alive silently, often used to reload services after kill</a:t>
            </a:r>
            <a:endParaRPr/>
          </a:p>
          <a:p>
            <a:pPr indent="-298450" lvl="0" marL="457200" rtl="0" algn="l">
              <a:spcBef>
                <a:spcPts val="0"/>
              </a:spcBef>
              <a:spcAft>
                <a:spcPts val="0"/>
              </a:spcAft>
              <a:buSzPts val="1100"/>
              <a:buChar char="-"/>
            </a:pPr>
            <a:r>
              <a:rPr b="1" lang="en"/>
              <a:t>Hidden WebViews	</a:t>
            </a:r>
            <a:endParaRPr b="1"/>
          </a:p>
          <a:p>
            <a:pPr indent="-298450" lvl="1" marL="914400" rtl="0" algn="l">
              <a:spcBef>
                <a:spcPts val="0"/>
              </a:spcBef>
              <a:spcAft>
                <a:spcPts val="0"/>
              </a:spcAft>
              <a:buSzPts val="1100"/>
              <a:buChar char="-"/>
            </a:pPr>
            <a:r>
              <a:rPr lang="en"/>
              <a:t>loadUrl(), addJavascriptInterface() in ad SDKs &amp; WebViewManager.java	</a:t>
            </a:r>
            <a:endParaRPr/>
          </a:p>
          <a:p>
            <a:pPr indent="-298450" lvl="1" marL="914400" rtl="0" algn="l">
              <a:spcBef>
                <a:spcPts val="0"/>
              </a:spcBef>
              <a:spcAft>
                <a:spcPts val="0"/>
              </a:spcAft>
              <a:buSzPts val="1100"/>
              <a:buChar char="-"/>
            </a:pPr>
            <a:r>
              <a:rPr lang="en"/>
              <a:t>Can invisibly load ad pages, simulate interaction, or harvest data</a:t>
            </a:r>
            <a:endParaRPr/>
          </a:p>
          <a:p>
            <a:pPr indent="-298450" lvl="0" marL="457200" rtl="0" algn="l">
              <a:spcBef>
                <a:spcPts val="0"/>
              </a:spcBef>
              <a:spcAft>
                <a:spcPts val="0"/>
              </a:spcAft>
              <a:buSzPts val="1100"/>
              <a:buChar char="-"/>
            </a:pPr>
            <a:r>
              <a:rPr b="1" lang="en"/>
              <a:t>Excessive Scheduling APIs</a:t>
            </a:r>
            <a:endParaRPr b="1"/>
          </a:p>
          <a:p>
            <a:pPr indent="-298450" lvl="1" marL="914400" rtl="0" algn="l">
              <a:spcBef>
                <a:spcPts val="0"/>
              </a:spcBef>
              <a:spcAft>
                <a:spcPts val="0"/>
              </a:spcAft>
              <a:buSzPts val="1100"/>
              <a:buChar char="-"/>
            </a:pPr>
            <a:r>
              <a:rPr lang="en"/>
              <a:t>AlarmManager, JobScheduler, postDelayed()	</a:t>
            </a:r>
            <a:endParaRPr/>
          </a:p>
          <a:p>
            <a:pPr indent="-298450" lvl="1" marL="914400" rtl="0" algn="l">
              <a:spcBef>
                <a:spcPts val="0"/>
              </a:spcBef>
              <a:spcAft>
                <a:spcPts val="0"/>
              </a:spcAft>
              <a:buSzPts val="1100"/>
              <a:buChar char="-"/>
            </a:pPr>
            <a:r>
              <a:rPr lang="en"/>
              <a:t>Launches background jobs repeatedly, possibly to trigger ads</a:t>
            </a:r>
            <a:endParaRPr/>
          </a:p>
          <a:p>
            <a:pPr indent="-298450" lvl="0" marL="457200" rtl="0" algn="l">
              <a:spcBef>
                <a:spcPts val="0"/>
              </a:spcBef>
              <a:spcAft>
                <a:spcPts val="0"/>
              </a:spcAft>
              <a:buSzPts val="1100"/>
              <a:buChar char="-"/>
            </a:pPr>
            <a:r>
              <a:rPr b="1" lang="en"/>
              <a:t>Aggressive Ad SDK Use	</a:t>
            </a:r>
            <a:endParaRPr b="1"/>
          </a:p>
          <a:p>
            <a:pPr indent="-298450" lvl="1" marL="914400" rtl="0" algn="l">
              <a:spcBef>
                <a:spcPts val="0"/>
              </a:spcBef>
              <a:spcAft>
                <a:spcPts val="0"/>
              </a:spcAft>
              <a:buSzPts val="1100"/>
              <a:buChar char="-"/>
            </a:pPr>
            <a:r>
              <a:rPr lang="en"/>
              <a:t>Multiple AdActivity &amp; FirebaseAnalytics references	</a:t>
            </a:r>
            <a:endParaRPr/>
          </a:p>
          <a:p>
            <a:pPr indent="-298450" lvl="1" marL="914400" rtl="0" algn="l">
              <a:spcBef>
                <a:spcPts val="0"/>
              </a:spcBef>
              <a:spcAft>
                <a:spcPts val="0"/>
              </a:spcAft>
              <a:buSzPts val="1100"/>
              <a:buChar char="-"/>
            </a:pPr>
            <a:r>
              <a:rPr lang="en"/>
              <a:t>Tracks user behavior, serves personalized/injected ads</a:t>
            </a:r>
            <a:endParaRPr/>
          </a:p>
          <a:p>
            <a:pPr indent="-298450" lvl="0" marL="457200" rtl="0" algn="l">
              <a:spcBef>
                <a:spcPts val="0"/>
              </a:spcBef>
              <a:spcAft>
                <a:spcPts val="0"/>
              </a:spcAft>
              <a:buSzPts val="1100"/>
              <a:buChar char="-"/>
            </a:pPr>
            <a:r>
              <a:rPr b="1" lang="en"/>
              <a:t>Obfuscated Control Files	</a:t>
            </a:r>
            <a:endParaRPr b="1"/>
          </a:p>
          <a:p>
            <a:pPr indent="-298450" lvl="1" marL="914400" rtl="0" algn="l">
              <a:spcBef>
                <a:spcPts val="0"/>
              </a:spcBef>
              <a:spcAft>
                <a:spcPts val="0"/>
              </a:spcAft>
              <a:buSzPts val="1100"/>
              <a:buChar char="-"/>
            </a:pPr>
            <a:r>
              <a:rPr lang="en"/>
              <a:t>Remote Firebase storage &amp; deferred downloads	</a:t>
            </a:r>
            <a:endParaRPr/>
          </a:p>
          <a:p>
            <a:pPr indent="-298450" lvl="1" marL="914400" rtl="0" algn="l">
              <a:spcBef>
                <a:spcPts val="0"/>
              </a:spcBef>
              <a:spcAft>
                <a:spcPts val="0"/>
              </a:spcAft>
              <a:buSzPts val="1100"/>
              <a:buChar char="-"/>
            </a:pPr>
            <a:r>
              <a:rPr lang="en"/>
              <a:t>May update ad routines or payloads post-install</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4cba8c954b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4cba8c954b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app dynamically loads an embedded </a:t>
            </a:r>
            <a:r>
              <a:rPr lang="en">
                <a:solidFill>
                  <a:srgbClr val="188038"/>
                </a:solidFill>
                <a:latin typeface="Roboto Mono"/>
                <a:ea typeface="Roboto Mono"/>
                <a:cs typeface="Roboto Mono"/>
                <a:sym typeface="Roboto Mono"/>
              </a:rPr>
              <a:t>.dex</a:t>
            </a:r>
            <a:r>
              <a:rPr lang="en">
                <a:solidFill>
                  <a:schemeClr val="dk1"/>
                </a:solidFill>
              </a:rPr>
              <a:t> file at runtime using Facebook’s Audience Network SDK — bypassing static code scanning. This allows it to inject new ad modules, potentially simulate clicks, and keep itself alive with foreground services. Combined with hidden WebView use and job scheduling, it creates the perfect environment for ad fraud or evasive behavior.</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Loads external .dex files dynamically</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Can inject new behavior at runtime — including ad fraud or spyware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Uses fallback and retry mechanisms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Evades crashing and hides failure from users and analysis tools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Dex is stored in assets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Not visible in manifest; not scanned like compiled code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Execution path is abstracted away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The core functionality is only triggered after install — great for evading MobSF and VirusTotal</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Backed by ad SDK (Facebook)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Can simulate ad views, clicks, or harvest tracking data silently</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4b6d9c6792_0_9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4b6d9c6792_0_9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4cba8c954b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4cba8c954b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381000" marR="381000" rtl="0" algn="l">
              <a:lnSpc>
                <a:spcPct val="115000"/>
              </a:lnSpc>
              <a:spcBef>
                <a:spcPts val="1200"/>
              </a:spcBef>
              <a:spcAft>
                <a:spcPts val="0"/>
              </a:spcAft>
              <a:buClr>
                <a:schemeClr val="dk1"/>
              </a:buClr>
              <a:buSzPts val="1100"/>
              <a:buFont typeface="Arial"/>
              <a:buNone/>
            </a:pPr>
            <a:r>
              <a:rPr lang="en"/>
              <a:t>“This isn’t just sloppy coding. It’s deliberate. DU Speed Booster sets up a hidden infrastructure using standard Android services to simulate clicks, load WebViews in the background, and keep those tasks alive even after the app is closed. All while dynamically loading new ad fraud modules that avoid static scanning.”</a:t>
            </a:r>
            <a:endParaRPr/>
          </a:p>
          <a:p>
            <a:pPr indent="0" lvl="0" marL="381000" marR="381000" rtl="0" algn="l">
              <a:lnSpc>
                <a:spcPct val="115000"/>
              </a:lnSpc>
              <a:spcBef>
                <a:spcPts val="1200"/>
              </a:spcBef>
              <a:spcAft>
                <a:spcPts val="0"/>
              </a:spcAft>
              <a:buClr>
                <a:schemeClr val="dk1"/>
              </a:buClr>
              <a:buSzPts val="1100"/>
              <a:buFont typeface="Arial"/>
              <a:buNone/>
            </a:pPr>
            <a:r>
              <a:rPr lang="en"/>
              <a:t>“This is a blueprint for ad fraud: evasive, persistent, and profitable.”</a:t>
            </a:r>
            <a:endParaRPr/>
          </a:p>
          <a:p>
            <a:pPr indent="0" lvl="0" marL="0" rtl="0" algn="l">
              <a:spcBef>
                <a:spcPts val="1200"/>
              </a:spcBef>
              <a:spcAft>
                <a:spcPts val="0"/>
              </a:spcAft>
              <a:buNone/>
            </a:pPr>
            <a:r>
              <a:rPr lang="en"/>
              <a:t>What’s marketed as a cleaner app is actually a backdoor for surveillance. DU Speed Booster uses SDKs like Facebook Audience Network to load dynamic ad modules after install, keeps background services alive, silently injects WebViews, and tracks your behavior. The app earns money through ad impressions and clicks — not by cleaning your phone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52401373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52401373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52401373a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52401373a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52401373ac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52401373ac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52401373a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52401373a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52401373a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52401373a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52401373ac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52401373ac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52401373a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52401373a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1. Remote Config + MMKV Flags</a:t>
            </a:r>
            <a:endParaRPr b="1">
              <a:solidFill>
                <a:schemeClr val="dk1"/>
              </a:solidFill>
            </a:endParaRPr>
          </a:p>
          <a:p>
            <a:pPr indent="0" lvl="0" marL="0" rtl="0" algn="l">
              <a:spcBef>
                <a:spcPts val="200"/>
              </a:spcBef>
              <a:spcAft>
                <a:spcPts val="0"/>
              </a:spcAft>
              <a:buNone/>
            </a:pPr>
            <a:r>
              <a:rPr lang="en">
                <a:solidFill>
                  <a:schemeClr val="dk1"/>
                </a:solidFill>
              </a:rPr>
              <a:t>Firebase Remote Config fetches values like:</a:t>
            </a:r>
            <a:br>
              <a:rPr lang="en">
                <a:solidFill>
                  <a:schemeClr val="dk1"/>
                </a:solidFill>
              </a:rPr>
            </a:br>
            <a:br>
              <a:rPr lang="en">
                <a:solidFill>
                  <a:schemeClr val="dk1"/>
                </a:solidFill>
              </a:rPr>
            </a:br>
            <a:r>
              <a:rPr lang="en">
                <a:solidFill>
                  <a:schemeClr val="dk1"/>
                </a:solidFill>
              </a:rPr>
              <a:t> java</a:t>
            </a:r>
            <a:br>
              <a:rPr lang="en">
                <a:solidFill>
                  <a:schemeClr val="dk1"/>
                </a:solidFill>
              </a:rPr>
            </a:br>
            <a:r>
              <a:rPr lang="en">
                <a:solidFill>
                  <a:schemeClr val="dk1"/>
                </a:solidFill>
              </a:rPr>
              <a:t>CopyEdit</a:t>
            </a:r>
            <a:br>
              <a:rPr lang="en">
                <a:solidFill>
                  <a:schemeClr val="dk1"/>
                </a:solidFill>
              </a:rPr>
            </a:br>
            <a:r>
              <a:rPr lang="en">
                <a:solidFill>
                  <a:srgbClr val="188038"/>
                </a:solidFill>
                <a:latin typeface="Roboto Mono"/>
                <a:ea typeface="Roboto Mono"/>
                <a:cs typeface="Roboto Mono"/>
                <a:sym typeface="Roboto Mono"/>
              </a:rPr>
              <a:t>reward_auto_trigger = false</a:t>
            </a:r>
            <a:endParaRPr>
              <a:solidFill>
                <a:srgbClr val="188038"/>
              </a:solidFill>
              <a:latin typeface="Roboto Mono"/>
              <a:ea typeface="Roboto Mono"/>
              <a:cs typeface="Roboto Mono"/>
              <a:sym typeface="Roboto Mono"/>
            </a:endParaRPr>
          </a:p>
          <a:p>
            <a:pPr indent="0" lvl="0" marL="0" rtl="0" algn="l">
              <a:spcBef>
                <a:spcPts val="0"/>
              </a:spcBef>
              <a:spcAft>
                <a:spcPts val="0"/>
              </a:spcAft>
              <a:buNone/>
            </a:pPr>
            <a:r>
              <a:rPr lang="en">
                <a:solidFill>
                  <a:srgbClr val="188038"/>
                </a:solidFill>
                <a:latin typeface="Roboto Mono"/>
                <a:ea typeface="Roboto Mono"/>
                <a:cs typeface="Roboto Mono"/>
                <a:sym typeface="Roboto Mono"/>
              </a:rPr>
              <a:t>ads_enabled = false</a:t>
            </a:r>
            <a:endParaRPr>
              <a:solidFill>
                <a:srgbClr val="188038"/>
              </a:solidFill>
              <a:latin typeface="Roboto Mono"/>
              <a:ea typeface="Roboto Mono"/>
              <a:cs typeface="Roboto Mono"/>
              <a:sym typeface="Roboto Mono"/>
            </a:endParaRPr>
          </a:p>
          <a:p>
            <a:pPr indent="-298450" lvl="0" marL="457200" rtl="0" algn="l">
              <a:lnSpc>
                <a:spcPct val="115000"/>
              </a:lnSpc>
              <a:spcBef>
                <a:spcPts val="1200"/>
              </a:spcBef>
              <a:spcAft>
                <a:spcPts val="0"/>
              </a:spcAft>
              <a:buClr>
                <a:schemeClr val="dk1"/>
              </a:buClr>
              <a:buSzPts val="1100"/>
              <a:buChar char="●"/>
            </a:pPr>
            <a:r>
              <a:t/>
            </a:r>
            <a:endParaRPr>
              <a:solidFill>
                <a:schemeClr val="dk1"/>
              </a:solidFill>
            </a:endParaRPr>
          </a:p>
          <a:p>
            <a:pPr indent="0" lvl="0" marL="0" rtl="0" algn="l">
              <a:spcBef>
                <a:spcPts val="1200"/>
              </a:spcBef>
              <a:spcAft>
                <a:spcPts val="0"/>
              </a:spcAft>
              <a:buNone/>
            </a:pPr>
            <a:r>
              <a:rPr lang="en">
                <a:solidFill>
                  <a:schemeClr val="dk1"/>
                </a:solidFill>
              </a:rPr>
              <a:t>These values are </a:t>
            </a:r>
            <a:r>
              <a:rPr b="1" lang="en">
                <a:solidFill>
                  <a:schemeClr val="dk1"/>
                </a:solidFill>
              </a:rPr>
              <a:t>cached locally</a:t>
            </a:r>
            <a:r>
              <a:rPr lang="en">
                <a:solidFill>
                  <a:schemeClr val="dk1"/>
                </a:solidFill>
              </a:rPr>
              <a:t> in MMKV:</a:t>
            </a:r>
            <a:br>
              <a:rPr lang="en">
                <a:solidFill>
                  <a:schemeClr val="dk1"/>
                </a:solidFill>
              </a:rPr>
            </a:br>
            <a:br>
              <a:rPr lang="en">
                <a:solidFill>
                  <a:schemeClr val="dk1"/>
                </a:solidFill>
              </a:rPr>
            </a:br>
            <a:r>
              <a:rPr lang="en">
                <a:solidFill>
                  <a:schemeClr val="dk1"/>
                </a:solidFill>
              </a:rPr>
              <a:t> java</a:t>
            </a:r>
            <a:br>
              <a:rPr lang="en">
                <a:solidFill>
                  <a:schemeClr val="dk1"/>
                </a:solidFill>
              </a:rPr>
            </a:br>
            <a:r>
              <a:rPr lang="en">
                <a:solidFill>
                  <a:schemeClr val="dk1"/>
                </a:solidFill>
              </a:rPr>
              <a:t>CopyEdit</a:t>
            </a:r>
            <a:br>
              <a:rPr lang="en">
                <a:solidFill>
                  <a:schemeClr val="dk1"/>
                </a:solidFill>
              </a:rPr>
            </a:br>
            <a:r>
              <a:rPr lang="en">
                <a:solidFill>
                  <a:srgbClr val="188038"/>
                </a:solidFill>
                <a:latin typeface="Roboto Mono"/>
                <a:ea typeface="Roboto Mono"/>
                <a:cs typeface="Roboto Mono"/>
                <a:sym typeface="Roboto Mono"/>
              </a:rPr>
              <a:t>MMKV.defaultMMKV().getBoolean("ads_enabled")</a:t>
            </a:r>
            <a:endParaRPr>
              <a:solidFill>
                <a:srgbClr val="188038"/>
              </a:solidFill>
              <a:latin typeface="Roboto Mono"/>
              <a:ea typeface="Roboto Mono"/>
              <a:cs typeface="Roboto Mono"/>
              <a:sym typeface="Roboto Mono"/>
            </a:endParaRPr>
          </a:p>
          <a:p>
            <a:pPr indent="-298450" lvl="0" marL="457200" rtl="0" algn="l">
              <a:lnSpc>
                <a:spcPct val="115000"/>
              </a:lnSpc>
              <a:spcBef>
                <a:spcPts val="1200"/>
              </a:spcBef>
              <a:spcAft>
                <a:spcPts val="0"/>
              </a:spcAft>
              <a:buClr>
                <a:schemeClr val="dk1"/>
              </a:buClr>
              <a:buSzPts val="1100"/>
              <a:buChar char="●"/>
            </a:pPr>
            <a:r>
              <a:t/>
            </a:r>
            <a:endParaRPr>
              <a:solidFill>
                <a:schemeClr val="dk1"/>
              </a:solidFill>
            </a:endParaRPr>
          </a:p>
          <a:p>
            <a:pPr indent="0" lvl="0" marL="0" rtl="0" algn="l">
              <a:lnSpc>
                <a:spcPct val="115000"/>
              </a:lnSpc>
              <a:spcBef>
                <a:spcPts val="1200"/>
              </a:spcBef>
              <a:spcAft>
                <a:spcPts val="0"/>
              </a:spcAft>
              <a:buNone/>
            </a:pPr>
            <a:r>
              <a:rPr b="1" lang="en">
                <a:solidFill>
                  <a:schemeClr val="dk1"/>
                </a:solidFill>
              </a:rPr>
              <a:t>During review</a:t>
            </a:r>
            <a:r>
              <a:rPr lang="en">
                <a:solidFill>
                  <a:schemeClr val="dk1"/>
                </a:solidFill>
              </a:rPr>
              <a:t>, these values are </a:t>
            </a:r>
            <a:r>
              <a:rPr b="1" lang="en">
                <a:solidFill>
                  <a:schemeClr val="dk1"/>
                </a:solidFill>
              </a:rPr>
              <a:t>set to "false"</a:t>
            </a:r>
            <a:r>
              <a:rPr lang="en">
                <a:solidFill>
                  <a:schemeClr val="dk1"/>
                </a:solidFill>
              </a:rPr>
              <a:t>.</a:t>
            </a:r>
            <a:br>
              <a:rPr lang="en">
                <a:solidFill>
                  <a:schemeClr val="dk1"/>
                </a:solidFill>
              </a:rPr>
            </a:br>
            <a:br>
              <a:rPr lang="en">
                <a:solidFill>
                  <a:schemeClr val="dk1"/>
                </a:solidFill>
              </a:rPr>
            </a:br>
            <a:br>
              <a:rPr lang="en">
                <a:solidFill>
                  <a:schemeClr val="dk1"/>
                </a:solidFill>
              </a:rPr>
            </a:br>
            <a:r>
              <a:rPr b="1" lang="en">
                <a:solidFill>
                  <a:schemeClr val="dk1"/>
                </a:solidFill>
              </a:rPr>
              <a:t>2. After Approval, Firebase Updates Values</a:t>
            </a:r>
            <a:endParaRPr b="1">
              <a:solidFill>
                <a:schemeClr val="dk1"/>
              </a:solidFill>
            </a:endParaRPr>
          </a:p>
          <a:p>
            <a:pPr indent="0" lvl="0" marL="0" rtl="0" algn="l">
              <a:lnSpc>
                <a:spcPct val="115000"/>
              </a:lnSpc>
              <a:spcBef>
                <a:spcPts val="1200"/>
              </a:spcBef>
              <a:spcAft>
                <a:spcPts val="0"/>
              </a:spcAft>
              <a:buNone/>
            </a:pPr>
            <a:r>
              <a:rPr lang="en">
                <a:solidFill>
                  <a:schemeClr val="dk1"/>
                </a:solidFill>
              </a:rPr>
              <a:t>On a real user’s device, Firebase may return:</a:t>
            </a:r>
            <a:br>
              <a:rPr lang="en">
                <a:solidFill>
                  <a:schemeClr val="dk1"/>
                </a:solidFill>
              </a:rPr>
            </a:br>
            <a:br>
              <a:rPr lang="en">
                <a:solidFill>
                  <a:schemeClr val="dk1"/>
                </a:solidFill>
              </a:rPr>
            </a:br>
            <a:r>
              <a:rPr lang="en">
                <a:solidFill>
                  <a:schemeClr val="dk1"/>
                </a:solidFill>
              </a:rPr>
              <a:t> json</a:t>
            </a:r>
            <a:br>
              <a:rPr lang="en">
                <a:solidFill>
                  <a:schemeClr val="dk1"/>
                </a:solidFill>
              </a:rPr>
            </a:br>
            <a:r>
              <a:rPr lang="en">
                <a:solidFill>
                  <a:schemeClr val="dk1"/>
                </a:solidFill>
              </a:rPr>
              <a:t>CopyEdit</a:t>
            </a:r>
            <a:br>
              <a:rPr lang="en">
                <a:solidFill>
                  <a:schemeClr val="dk1"/>
                </a:solidFill>
              </a:rPr>
            </a:br>
            <a:r>
              <a:rPr lang="en">
                <a:solidFill>
                  <a:srgbClr val="188038"/>
                </a:solidFill>
                <a:latin typeface="Roboto Mono"/>
                <a:ea typeface="Roboto Mono"/>
                <a:cs typeface="Roboto Mono"/>
                <a:sym typeface="Roboto Mono"/>
              </a:rPr>
              <a:t>{</a:t>
            </a:r>
            <a:endParaRPr>
              <a:solidFill>
                <a:srgbClr val="188038"/>
              </a:solidFill>
              <a:latin typeface="Roboto Mono"/>
              <a:ea typeface="Roboto Mono"/>
              <a:cs typeface="Roboto Mono"/>
              <a:sym typeface="Roboto Mono"/>
            </a:endParaRPr>
          </a:p>
          <a:p>
            <a:pPr indent="0" lvl="0" marL="0" rtl="0" algn="l">
              <a:lnSpc>
                <a:spcPct val="115000"/>
              </a:lnSpc>
              <a:spcBef>
                <a:spcPts val="1200"/>
              </a:spcBef>
              <a:spcAft>
                <a:spcPts val="0"/>
              </a:spcAft>
              <a:buNone/>
            </a:pPr>
            <a:r>
              <a:rPr lang="en">
                <a:solidFill>
                  <a:srgbClr val="188038"/>
                </a:solidFill>
                <a:latin typeface="Roboto Mono"/>
                <a:ea typeface="Roboto Mono"/>
                <a:cs typeface="Roboto Mono"/>
                <a:sym typeface="Roboto Mono"/>
              </a:rPr>
              <a:t>  "reward_auto_trigger": true,</a:t>
            </a:r>
            <a:endParaRPr>
              <a:solidFill>
                <a:srgbClr val="188038"/>
              </a:solidFill>
              <a:latin typeface="Roboto Mono"/>
              <a:ea typeface="Roboto Mono"/>
              <a:cs typeface="Roboto Mono"/>
              <a:sym typeface="Roboto Mono"/>
            </a:endParaRPr>
          </a:p>
          <a:p>
            <a:pPr indent="0" lvl="0" marL="0" rtl="0" algn="l">
              <a:lnSpc>
                <a:spcPct val="115000"/>
              </a:lnSpc>
              <a:spcBef>
                <a:spcPts val="1200"/>
              </a:spcBef>
              <a:spcAft>
                <a:spcPts val="0"/>
              </a:spcAft>
              <a:buNone/>
            </a:pPr>
            <a:r>
              <a:rPr lang="en">
                <a:solidFill>
                  <a:srgbClr val="188038"/>
                </a:solidFill>
                <a:latin typeface="Roboto Mono"/>
                <a:ea typeface="Roboto Mono"/>
                <a:cs typeface="Roboto Mono"/>
                <a:sym typeface="Roboto Mono"/>
              </a:rPr>
              <a:t>  "ads_enabled": true</a:t>
            </a:r>
            <a:endParaRPr>
              <a:solidFill>
                <a:srgbClr val="188038"/>
              </a:solidFill>
              <a:latin typeface="Roboto Mono"/>
              <a:ea typeface="Roboto Mono"/>
              <a:cs typeface="Roboto Mono"/>
              <a:sym typeface="Roboto Mono"/>
            </a:endParaRPr>
          </a:p>
          <a:p>
            <a:pPr indent="0" lvl="0" marL="0" rtl="0" algn="l">
              <a:lnSpc>
                <a:spcPct val="115000"/>
              </a:lnSpc>
              <a:spcBef>
                <a:spcPts val="1200"/>
              </a:spcBef>
              <a:spcAft>
                <a:spcPts val="0"/>
              </a:spcAft>
              <a:buNone/>
            </a:pPr>
            <a:r>
              <a:rPr lang="en">
                <a:solidFill>
                  <a:srgbClr val="188038"/>
                </a:solidFill>
                <a:latin typeface="Roboto Mono"/>
                <a:ea typeface="Roboto Mono"/>
                <a:cs typeface="Roboto Mono"/>
                <a:sym typeface="Roboto Mono"/>
              </a:rPr>
              <a:t>}</a:t>
            </a:r>
            <a:endParaRPr>
              <a:solidFill>
                <a:srgbClr val="188038"/>
              </a:solidFill>
              <a:latin typeface="Roboto Mono"/>
              <a:ea typeface="Roboto Mono"/>
              <a:cs typeface="Roboto Mono"/>
              <a:sym typeface="Roboto Mono"/>
            </a:endParaRPr>
          </a:p>
          <a:p>
            <a:pPr indent="-298450" lvl="0" marL="457200" rtl="0" algn="l">
              <a:lnSpc>
                <a:spcPct val="115000"/>
              </a:lnSpc>
              <a:spcBef>
                <a:spcPts val="1200"/>
              </a:spcBef>
              <a:spcAft>
                <a:spcPts val="0"/>
              </a:spcAft>
              <a:buClr>
                <a:schemeClr val="dk1"/>
              </a:buClr>
              <a:buSzPts val="1100"/>
              <a:buChar char="●"/>
            </a:pPr>
            <a:r>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Now the app silently activates: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Ad SDKs like Vungle and IronSource</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Fake reward logic</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Spoofed Firebase analytics events</a:t>
            </a:r>
            <a:br>
              <a:rPr lang="en">
                <a:solidFill>
                  <a:schemeClr val="dk1"/>
                </a:solidFill>
              </a:rPr>
            </a:b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None/>
            </a:pPr>
            <a:r>
              <a:rPr b="1" lang="en">
                <a:solidFill>
                  <a:schemeClr val="dk1"/>
                </a:solidFill>
              </a:rPr>
              <a:t>✅ 3. Behavior Changes Without App Update</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No need to push a new APK or request permissions</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fraud logic is </a:t>
            </a:r>
            <a:r>
              <a:rPr b="1" lang="en">
                <a:solidFill>
                  <a:schemeClr val="dk1"/>
                </a:solidFill>
              </a:rPr>
              <a:t>already inside the app</a:t>
            </a:r>
            <a:r>
              <a:rPr lang="en">
                <a:solidFill>
                  <a:schemeClr val="dk1"/>
                </a:solidFill>
              </a:rPr>
              <a:t>, just </a:t>
            </a:r>
            <a:r>
              <a:rPr b="1" lang="en">
                <a:solidFill>
                  <a:schemeClr val="dk1"/>
                </a:solidFill>
              </a:rPr>
              <a:t>dormant</a:t>
            </a:r>
            <a:br>
              <a:rPr b="1" lang="en">
                <a:solidFill>
                  <a:schemeClr val="dk1"/>
                </a:solidFill>
              </a:rPr>
            </a:b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All it takes is a toggle from Firebase — </a:t>
            </a:r>
            <a:r>
              <a:rPr b="1" lang="en">
                <a:solidFill>
                  <a:schemeClr val="dk1"/>
                </a:solidFill>
              </a:rPr>
              <a:t>invisible to Google Play Protect or static analysis</a:t>
            </a:r>
            <a:br>
              <a:rPr b="1" lang="en">
                <a:solidFill>
                  <a:schemeClr val="dk1"/>
                </a:solidFill>
              </a:rPr>
            </a:b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52401373a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52401373a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52401373ac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52401373ac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Pretends to check permissions and then triggers something like a “cleaning” animation or flag, but it’s likely tied to </a:t>
            </a:r>
            <a:r>
              <a:rPr lang="en">
                <a:solidFill>
                  <a:srgbClr val="188038"/>
                </a:solidFill>
                <a:latin typeface="Roboto Mono"/>
                <a:ea typeface="Roboto Mono"/>
                <a:cs typeface="Roboto Mono"/>
                <a:sym typeface="Roboto Mono"/>
              </a:rPr>
              <a:t>FunctionViewModel</a:t>
            </a:r>
            <a:r>
              <a:rPr lang="en">
                <a:solidFill>
                  <a:schemeClr val="dk1"/>
                </a:solidFill>
              </a:rPr>
              <a:t>, which might trigger ad-related logic instead.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logs a “launch event” and checks a debug key to possibly </a:t>
            </a:r>
            <a:r>
              <a:rPr b="1" lang="en">
                <a:solidFill>
                  <a:schemeClr val="dk1"/>
                </a:solidFill>
              </a:rPr>
              <a:t>trigger an ad immediately on app launch</a:t>
            </a:r>
            <a:r>
              <a:rPr lang="en">
                <a:solidFill>
                  <a:schemeClr val="dk1"/>
                </a:solidFill>
              </a:rPr>
              <a:t> — often a red flag in fraudulent apps.</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4b6d9c6792_0_9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4b6d9c6792_0_9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52401373ac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52401373ac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b="1"/>
          </a:p>
          <a:p>
            <a:pPr indent="0" lvl="0" marL="0" rtl="0" algn="l">
              <a:spcBef>
                <a:spcPts val="0"/>
              </a:spcBef>
              <a:spcAft>
                <a:spcPts val="0"/>
              </a:spcAft>
              <a:buNone/>
            </a:pPr>
            <a:r>
              <a:rPr b="1" lang="en"/>
              <a:t>Firebase</a:t>
            </a:r>
            <a:r>
              <a:rPr lang="en"/>
              <a:t> (Analytics, Remote Config, Installations)</a:t>
            </a:r>
            <a:endParaRPr/>
          </a:p>
          <a:p>
            <a:pPr indent="0" lvl="0" marL="0" rtl="0" algn="l">
              <a:spcBef>
                <a:spcPts val="0"/>
              </a:spcBef>
              <a:spcAft>
                <a:spcPts val="0"/>
              </a:spcAft>
              <a:buNone/>
            </a:pPr>
            <a:r>
              <a:rPr lang="en" sz="1400"/>
              <a:t>Analytics, backend config, and device ID tracking</a:t>
            </a:r>
            <a:endParaRPr sz="1400"/>
          </a:p>
          <a:p>
            <a:pPr indent="0" lvl="0" marL="0" rtl="0" algn="l">
              <a:spcBef>
                <a:spcPts val="0"/>
              </a:spcBef>
              <a:spcAft>
                <a:spcPts val="0"/>
              </a:spcAft>
              <a:buNone/>
            </a:pPr>
            <a:r>
              <a:rPr lang="en"/>
              <a:t>- Logs </a:t>
            </a:r>
            <a:r>
              <a:rPr b="1" lang="en"/>
              <a:t>fake engagement</a:t>
            </a:r>
            <a:r>
              <a:rPr lang="en"/>
              <a:t> (e.g., </a:t>
            </a:r>
            <a:r>
              <a:rPr lang="en">
                <a:solidFill>
                  <a:srgbClr val="188038"/>
                </a:solidFill>
                <a:latin typeface="Roboto Mono"/>
                <a:ea typeface="Roboto Mono"/>
                <a:cs typeface="Roboto Mono"/>
                <a:sym typeface="Roboto Mono"/>
              </a:rPr>
              <a:t>"Boost_Complete"</a:t>
            </a:r>
            <a:r>
              <a:rPr lang="en"/>
              <a:t>)</a:t>
            </a:r>
            <a:endParaRPr/>
          </a:p>
          <a:p>
            <a:pPr indent="0" lvl="0" marL="0" rtl="0" algn="l">
              <a:spcBef>
                <a:spcPts val="0"/>
              </a:spcBef>
              <a:spcAft>
                <a:spcPts val="0"/>
              </a:spcAft>
              <a:buNone/>
            </a:pPr>
            <a:r>
              <a:rPr lang="en"/>
              <a:t>- Tracks </a:t>
            </a:r>
            <a:r>
              <a:rPr b="1" lang="en"/>
              <a:t>Installation ID</a:t>
            </a:r>
            <a:r>
              <a:rPr lang="en"/>
              <a:t> across sessions</a:t>
            </a:r>
            <a:endParaRPr/>
          </a:p>
          <a:p>
            <a:pPr indent="0" lvl="0" marL="0" rtl="0" algn="l">
              <a:spcBef>
                <a:spcPts val="0"/>
              </a:spcBef>
              <a:spcAft>
                <a:spcPts val="0"/>
              </a:spcAft>
              <a:buNone/>
            </a:pPr>
            <a:r>
              <a:rPr lang="en"/>
              <a:t>- Uses </a:t>
            </a:r>
            <a:r>
              <a:rPr b="1" lang="en"/>
              <a:t>Remote Config</a:t>
            </a:r>
            <a:r>
              <a:rPr lang="en"/>
              <a:t> to toggle fraud ON/OFF remotely</a:t>
            </a:r>
            <a:endParaRPr/>
          </a:p>
          <a:p>
            <a:pPr indent="0" lvl="0" marL="0" rtl="0" algn="l">
              <a:spcBef>
                <a:spcPts val="0"/>
              </a:spcBef>
              <a:spcAft>
                <a:spcPts val="0"/>
              </a:spcAft>
              <a:buNone/>
            </a:pPr>
            <a:r>
              <a:rPr b="1" lang="en"/>
              <a:t>Vungle</a:t>
            </a:r>
            <a:endParaRPr b="1"/>
          </a:p>
          <a:p>
            <a:pPr indent="0" lvl="0" marL="0" rtl="0" algn="l">
              <a:spcBef>
                <a:spcPts val="0"/>
              </a:spcBef>
              <a:spcAft>
                <a:spcPts val="0"/>
              </a:spcAft>
              <a:buNone/>
            </a:pPr>
            <a:r>
              <a:rPr lang="en" sz="1400"/>
              <a:t>Rewarded and interstitial ads</a:t>
            </a:r>
            <a:endParaRPr sz="1400"/>
          </a:p>
          <a:p>
            <a:pPr indent="0" lvl="0" marL="0" rtl="0" algn="l">
              <a:spcBef>
                <a:spcPts val="0"/>
              </a:spcBef>
              <a:spcAft>
                <a:spcPts val="0"/>
              </a:spcAft>
              <a:buNone/>
            </a:pPr>
            <a:r>
              <a:rPr lang="en"/>
              <a:t>- Auto-triggers ads with no user action</a:t>
            </a:r>
            <a:endParaRPr/>
          </a:p>
          <a:p>
            <a:pPr indent="0" lvl="0" marL="0" rtl="0" algn="l">
              <a:spcBef>
                <a:spcPts val="0"/>
              </a:spcBef>
              <a:spcAft>
                <a:spcPts val="0"/>
              </a:spcAft>
              <a:buNone/>
            </a:pPr>
            <a:r>
              <a:rPr lang="en"/>
              <a:t>- </a:t>
            </a:r>
            <a:r>
              <a:rPr b="1" lang="en"/>
              <a:t>Preloads ads</a:t>
            </a:r>
            <a:r>
              <a:rPr lang="en"/>
              <a:t> silently in background</a:t>
            </a:r>
            <a:endParaRPr/>
          </a:p>
          <a:p>
            <a:pPr indent="0" lvl="0" marL="0" rtl="0" algn="l">
              <a:spcBef>
                <a:spcPts val="0"/>
              </a:spcBef>
              <a:spcAft>
                <a:spcPts val="0"/>
              </a:spcAft>
              <a:buNone/>
            </a:pPr>
            <a:r>
              <a:rPr lang="en"/>
              <a:t>- Tied to fake events and MMKV flags</a:t>
            </a:r>
            <a:endParaRPr/>
          </a:p>
          <a:p>
            <a:pPr indent="0" lvl="0" marL="0" rtl="0" algn="l">
              <a:spcBef>
                <a:spcPts val="0"/>
              </a:spcBef>
              <a:spcAft>
                <a:spcPts val="0"/>
              </a:spcAft>
              <a:buNone/>
            </a:pPr>
            <a:r>
              <a:rPr b="1" lang="en"/>
              <a:t>AdColony</a:t>
            </a:r>
            <a:endParaRPr b="1"/>
          </a:p>
          <a:p>
            <a:pPr indent="0" lvl="0" marL="0" rtl="0" algn="l">
              <a:spcBef>
                <a:spcPts val="0"/>
              </a:spcBef>
              <a:spcAft>
                <a:spcPts val="0"/>
              </a:spcAft>
              <a:buNone/>
            </a:pPr>
            <a:r>
              <a:rPr lang="en" sz="1400"/>
              <a:t>Video &amp; rewarded ads</a:t>
            </a:r>
            <a:endParaRPr sz="1400"/>
          </a:p>
          <a:p>
            <a:pPr indent="0" lvl="0" marL="0" rtl="0" algn="l">
              <a:spcBef>
                <a:spcPts val="0"/>
              </a:spcBef>
              <a:spcAft>
                <a:spcPts val="0"/>
              </a:spcAft>
              <a:buNone/>
            </a:pPr>
            <a:r>
              <a:rPr lang="en"/>
              <a:t>- Hooks into </a:t>
            </a:r>
            <a:r>
              <a:rPr b="1" lang="en"/>
              <a:t>reward logic</a:t>
            </a:r>
            <a:r>
              <a:rPr lang="en"/>
              <a:t> from spoofed UI states</a:t>
            </a:r>
            <a:endParaRPr/>
          </a:p>
          <a:p>
            <a:pPr indent="0" lvl="0" marL="0" rtl="0" algn="l">
              <a:spcBef>
                <a:spcPts val="0"/>
              </a:spcBef>
              <a:spcAft>
                <a:spcPts val="0"/>
              </a:spcAft>
              <a:buNone/>
            </a:pPr>
            <a:r>
              <a:rPr lang="en"/>
              <a:t>- Used via </a:t>
            </a:r>
            <a:r>
              <a:rPr lang="en">
                <a:solidFill>
                  <a:srgbClr val="188038"/>
                </a:solidFill>
                <a:latin typeface="Roboto Mono"/>
                <a:ea typeface="Roboto Mono"/>
                <a:cs typeface="Roboto Mono"/>
                <a:sym typeface="Roboto Mono"/>
              </a:rPr>
              <a:t>AdColonyReward</a:t>
            </a:r>
            <a:r>
              <a:rPr lang="en"/>
              <a:t> class</a:t>
            </a:r>
            <a:endParaRPr/>
          </a:p>
          <a:p>
            <a:pPr indent="0" lvl="0" marL="0" rtl="0" algn="l">
              <a:spcBef>
                <a:spcPts val="0"/>
              </a:spcBef>
              <a:spcAft>
                <a:spcPts val="0"/>
              </a:spcAft>
              <a:buNone/>
            </a:pPr>
            <a:r>
              <a:rPr lang="en"/>
              <a:t>- Possibly fakes “completed view” without showing ad</a:t>
            </a:r>
            <a:endParaRPr/>
          </a:p>
          <a:p>
            <a:pPr indent="0" lvl="0" marL="0" rtl="0" algn="l">
              <a:spcBef>
                <a:spcPts val="0"/>
              </a:spcBef>
              <a:spcAft>
                <a:spcPts val="0"/>
              </a:spcAft>
              <a:buNone/>
            </a:pPr>
            <a:r>
              <a:rPr b="1" lang="en"/>
              <a:t>IronSource</a:t>
            </a:r>
            <a:endParaRPr b="1"/>
          </a:p>
          <a:p>
            <a:pPr indent="0" lvl="0" marL="0" rtl="0" algn="l">
              <a:spcBef>
                <a:spcPts val="0"/>
              </a:spcBef>
              <a:spcAft>
                <a:spcPts val="0"/>
              </a:spcAft>
              <a:buNone/>
            </a:pPr>
            <a:r>
              <a:rPr lang="en" sz="1400"/>
              <a:t>Mediation, rewarded ads</a:t>
            </a:r>
            <a:endParaRPr sz="1400"/>
          </a:p>
          <a:p>
            <a:pPr indent="0" lvl="0" marL="0" rtl="0" algn="l">
              <a:spcBef>
                <a:spcPts val="0"/>
              </a:spcBef>
              <a:spcAft>
                <a:spcPts val="0"/>
              </a:spcAft>
              <a:buNone/>
            </a:pPr>
            <a:r>
              <a:rPr lang="en"/>
              <a:t>- Uses </a:t>
            </a:r>
            <a:r>
              <a:rPr b="1" lang="en"/>
              <a:t>JavaScript bridges</a:t>
            </a:r>
            <a:r>
              <a:rPr lang="en"/>
              <a:t> to simulate user clicks</a:t>
            </a:r>
            <a:endParaRPr/>
          </a:p>
          <a:p>
            <a:pPr indent="0" lvl="0" marL="0" rtl="0" algn="l">
              <a:spcBef>
                <a:spcPts val="0"/>
              </a:spcBef>
              <a:spcAft>
                <a:spcPts val="0"/>
              </a:spcAft>
              <a:buNone/>
            </a:pPr>
            <a:r>
              <a:rPr lang="en"/>
              <a:t>- Launches interstitials on “clean complete” events</a:t>
            </a:r>
            <a:endParaRPr/>
          </a:p>
          <a:p>
            <a:pPr indent="0" lvl="0" marL="0" rtl="0" algn="l">
              <a:spcBef>
                <a:spcPts val="0"/>
              </a:spcBef>
              <a:spcAft>
                <a:spcPts val="0"/>
              </a:spcAft>
              <a:buNone/>
            </a:pPr>
            <a:r>
              <a:rPr lang="en"/>
              <a:t>- May falsely log reward completions</a:t>
            </a:r>
            <a:endParaRPr/>
          </a:p>
          <a:p>
            <a:pPr indent="0" lvl="0" marL="0" rtl="0" algn="l">
              <a:spcBef>
                <a:spcPts val="0"/>
              </a:spcBef>
              <a:spcAft>
                <a:spcPts val="0"/>
              </a:spcAft>
              <a:buNone/>
            </a:pPr>
            <a:r>
              <a:rPr b="1" lang="en"/>
              <a:t>Fyber</a:t>
            </a:r>
            <a:endParaRPr b="1"/>
          </a:p>
          <a:p>
            <a:pPr indent="0" lvl="0" marL="0" rtl="0" algn="l">
              <a:spcBef>
                <a:spcPts val="0"/>
              </a:spcBef>
              <a:spcAft>
                <a:spcPts val="0"/>
              </a:spcAft>
              <a:buNone/>
            </a:pPr>
            <a:r>
              <a:rPr lang="en" sz="1400"/>
              <a:t>Mediation &amp; ad monetization optimization</a:t>
            </a:r>
            <a:endParaRPr sz="1400"/>
          </a:p>
          <a:p>
            <a:pPr indent="0" lvl="0" marL="0" rtl="0" algn="l">
              <a:spcBef>
                <a:spcPts val="0"/>
              </a:spcBef>
              <a:spcAft>
                <a:spcPts val="0"/>
              </a:spcAft>
              <a:buNone/>
            </a:pPr>
            <a:r>
              <a:rPr lang="en"/>
              <a:t>- Dynamically prioritizes ad revenue sources</a:t>
            </a:r>
            <a:endParaRPr/>
          </a:p>
          <a:p>
            <a:pPr indent="0" lvl="0" marL="0" rtl="0" algn="l">
              <a:spcBef>
                <a:spcPts val="0"/>
              </a:spcBef>
              <a:spcAft>
                <a:spcPts val="0"/>
              </a:spcAft>
              <a:buNone/>
            </a:pPr>
            <a:r>
              <a:rPr lang="en"/>
              <a:t>- Possibly used to </a:t>
            </a:r>
            <a:r>
              <a:rPr b="1" lang="en"/>
              <a:t>rotate SDKs in/out</a:t>
            </a:r>
            <a:r>
              <a:rPr lang="en"/>
              <a:t> based on Firebase toggles</a:t>
            </a:r>
            <a:endParaRPr/>
          </a:p>
          <a:p>
            <a:pPr indent="0" lvl="0" marL="0" rtl="0" algn="l">
              <a:spcBef>
                <a:spcPts val="0"/>
              </a:spcBef>
              <a:spcAft>
                <a:spcPts val="0"/>
              </a:spcAft>
              <a:buNone/>
            </a:pPr>
            <a:r>
              <a:rPr b="1" lang="en"/>
              <a:t>AppLovin</a:t>
            </a:r>
            <a:endParaRPr b="1"/>
          </a:p>
          <a:p>
            <a:pPr indent="0" lvl="0" marL="0" rtl="0" algn="l">
              <a:spcBef>
                <a:spcPts val="0"/>
              </a:spcBef>
              <a:spcAft>
                <a:spcPts val="0"/>
              </a:spcAft>
              <a:buNone/>
            </a:pPr>
            <a:r>
              <a:rPr lang="en" sz="1400"/>
              <a:t>Ad mediation, full-screen ads</a:t>
            </a:r>
            <a:endParaRPr sz="1400"/>
          </a:p>
          <a:p>
            <a:pPr indent="0" lvl="0" marL="0" rtl="0" algn="l">
              <a:spcBef>
                <a:spcPts val="0"/>
              </a:spcBef>
              <a:spcAft>
                <a:spcPts val="0"/>
              </a:spcAft>
              <a:buNone/>
            </a:pPr>
            <a:r>
              <a:rPr lang="en"/>
              <a:t>- Likely embedded via </a:t>
            </a:r>
            <a:r>
              <a:rPr b="1" lang="en"/>
              <a:t>SafeDK</a:t>
            </a:r>
            <a:endParaRPr b="1"/>
          </a:p>
          <a:p>
            <a:pPr indent="0" lvl="0" marL="0" rtl="0" algn="l">
              <a:spcBef>
                <a:spcPts val="0"/>
              </a:spcBef>
              <a:spcAft>
                <a:spcPts val="0"/>
              </a:spcAft>
              <a:buNone/>
            </a:pPr>
            <a:r>
              <a:rPr lang="en"/>
              <a:t>- Could be injected into reward chain with little visibility</a:t>
            </a:r>
            <a:endParaRPr/>
          </a:p>
          <a:p>
            <a:pPr indent="0" lvl="0" marL="0" rtl="0" algn="l">
              <a:spcBef>
                <a:spcPts val="0"/>
              </a:spcBef>
              <a:spcAft>
                <a:spcPts val="0"/>
              </a:spcAft>
              <a:buNone/>
            </a:pPr>
            <a:r>
              <a:rPr lang="en"/>
              <a:t>- Operates stealthily if toggled via remote config</a:t>
            </a:r>
            <a:endParaRPr/>
          </a:p>
          <a:p>
            <a:pPr indent="0" lvl="0" marL="0" rtl="0" algn="l">
              <a:spcBef>
                <a:spcPts val="0"/>
              </a:spcBef>
              <a:spcAft>
                <a:spcPts val="0"/>
              </a:spcAft>
              <a:buNone/>
            </a:pPr>
            <a:r>
              <a:rPr b="1" lang="en"/>
              <a:t>SafeDK</a:t>
            </a:r>
            <a:endParaRPr b="1"/>
          </a:p>
          <a:p>
            <a:pPr indent="0" lvl="0" marL="0" rtl="0" algn="l">
              <a:spcBef>
                <a:spcPts val="0"/>
              </a:spcBef>
              <a:spcAft>
                <a:spcPts val="0"/>
              </a:spcAft>
              <a:buNone/>
            </a:pPr>
            <a:r>
              <a:rPr lang="en" sz="1400"/>
              <a:t>SDK monitoring and injection</a:t>
            </a:r>
            <a:endParaRPr sz="1400"/>
          </a:p>
          <a:p>
            <a:pPr indent="0" lvl="0" marL="0" rtl="0" algn="l">
              <a:spcBef>
                <a:spcPts val="0"/>
              </a:spcBef>
              <a:spcAft>
                <a:spcPts val="0"/>
              </a:spcAft>
              <a:buNone/>
            </a:pPr>
            <a:r>
              <a:rPr lang="en" sz="1400"/>
              <a:t>- Injects/patches SDK behavior at runtime</a:t>
            </a:r>
            <a:endParaRPr sz="1400"/>
          </a:p>
          <a:p>
            <a:pPr indent="0" lvl="0" marL="0" rtl="0" algn="l">
              <a:spcBef>
                <a:spcPts val="0"/>
              </a:spcBef>
              <a:spcAft>
                <a:spcPts val="0"/>
              </a:spcAft>
              <a:buNone/>
            </a:pPr>
            <a:r>
              <a:rPr lang="en" sz="1400"/>
              <a:t>- May allow switching SDKs in/out based on sandbox detection or install referrer spoofing</a:t>
            </a:r>
            <a:endParaRPr sz="1400"/>
          </a:p>
          <a:p>
            <a:pPr indent="0" lvl="0" marL="0" rtl="0" algn="l">
              <a:spcBef>
                <a:spcPts val="0"/>
              </a:spcBef>
              <a:spcAft>
                <a:spcPts val="0"/>
              </a:spcAft>
              <a:buNone/>
            </a:pPr>
            <a:r>
              <a:rPr lang="en" sz="1400"/>
              <a:t>- Hides SDK presence during scans or first launch</a:t>
            </a:r>
            <a:endParaRPr sz="1400"/>
          </a:p>
          <a:p>
            <a:pPr indent="0" lvl="0" marL="0" rtl="0" algn="l">
              <a:spcBef>
                <a:spcPts val="0"/>
              </a:spcBef>
              <a:spcAft>
                <a:spcPts val="0"/>
              </a:spcAft>
              <a:buNone/>
            </a:pPr>
            <a:r>
              <a:rPr b="1" lang="en"/>
              <a:t>MMKV (Tencent)</a:t>
            </a:r>
            <a:endParaRPr b="1"/>
          </a:p>
          <a:p>
            <a:pPr indent="0" lvl="0" marL="0" rtl="0" algn="l">
              <a:spcBef>
                <a:spcPts val="0"/>
              </a:spcBef>
              <a:spcAft>
                <a:spcPts val="0"/>
              </a:spcAft>
              <a:buNone/>
            </a:pPr>
            <a:r>
              <a:rPr lang="en" sz="1400"/>
              <a:t>High-speed key-value storage</a:t>
            </a:r>
            <a:endParaRPr sz="1400"/>
          </a:p>
          <a:p>
            <a:pPr indent="0" lvl="0" marL="0" rtl="0" algn="l">
              <a:spcBef>
                <a:spcPts val="0"/>
              </a:spcBef>
              <a:spcAft>
                <a:spcPts val="0"/>
              </a:spcAft>
              <a:buNone/>
            </a:pPr>
            <a:r>
              <a:rPr lang="en"/>
              <a:t>- Stores </a:t>
            </a:r>
            <a:r>
              <a:rPr b="1" lang="en"/>
              <a:t>ad behavior flags</a:t>
            </a:r>
            <a:r>
              <a:rPr lang="en"/>
              <a:t>, like </a:t>
            </a:r>
            <a:r>
              <a:rPr lang="en">
                <a:solidFill>
                  <a:srgbClr val="188038"/>
                </a:solidFill>
                <a:latin typeface="Roboto Mono"/>
                <a:ea typeface="Roboto Mono"/>
                <a:cs typeface="Roboto Mono"/>
                <a:sym typeface="Roboto Mono"/>
              </a:rPr>
              <a:t>reward_auto_trigger</a:t>
            </a:r>
            <a:r>
              <a:rPr lang="en"/>
              <a:t> or </a:t>
            </a:r>
            <a:r>
              <a:rPr lang="en">
                <a:solidFill>
                  <a:srgbClr val="188038"/>
                </a:solidFill>
                <a:latin typeface="Roboto Mono"/>
                <a:ea typeface="Roboto Mono"/>
                <a:cs typeface="Roboto Mono"/>
                <a:sym typeface="Roboto Mono"/>
              </a:rPr>
              <a:t>ads_enabled</a:t>
            </a:r>
            <a:endParaRPr>
              <a:solidFill>
                <a:srgbClr val="188038"/>
              </a:solidFill>
              <a:latin typeface="Roboto Mono"/>
              <a:ea typeface="Roboto Mono"/>
              <a:cs typeface="Roboto Mono"/>
              <a:sym typeface="Roboto Mono"/>
            </a:endParaRPr>
          </a:p>
          <a:p>
            <a:pPr indent="0" lvl="0" marL="0" rtl="0" algn="l">
              <a:spcBef>
                <a:spcPts val="0"/>
              </a:spcBef>
              <a:spcAft>
                <a:spcPts val="0"/>
              </a:spcAft>
              <a:buNone/>
            </a:pPr>
            <a:r>
              <a:rPr lang="en"/>
              <a:t>- Used with Firebase to </a:t>
            </a:r>
            <a:r>
              <a:rPr b="1" lang="en"/>
              <a:t>cache remote config flags</a:t>
            </a:r>
            <a:r>
              <a:rPr lang="en"/>
              <a:t> locally</a:t>
            </a:r>
            <a:endParaRPr/>
          </a:p>
          <a:p>
            <a:pPr indent="0" lvl="0" marL="0" rtl="0" algn="l">
              <a:spcBef>
                <a:spcPts val="0"/>
              </a:spcBef>
              <a:spcAft>
                <a:spcPts val="0"/>
              </a:spcAft>
              <a:buNone/>
            </a:pPr>
            <a:r>
              <a:rPr lang="en"/>
              <a:t>- Persists state across launches (e.g., “has seen ad today”)</a:t>
            </a:r>
            <a:endParaRPr/>
          </a:p>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4cc729dab5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34cc729dab5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524eb51c1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3524eb51c1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4cc729dab5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4cc729dab5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5244aa3c5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35244aa3c5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5244aa3c54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5244aa3c54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524eb51c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3524eb51c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4cc729dab5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4cc729dab5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3524eb51c1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3524eb51c1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5247a7acd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35247a7acd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4b6d9c6792_0_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4b6d9c6792_0_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5247a7acd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35247a7acd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524eb51c1c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3524eb51c1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4b6d9c6792_0_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4b6d9c6792_0_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4b6d9c6792_0_9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4b6d9c6792_0_9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4b6d9c6792_0_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4b6d9c6792_0_9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72.png"/><Relationship Id="rId5" Type="http://schemas.openxmlformats.org/officeDocument/2006/relationships/image" Target="../media/image79.png"/><Relationship Id="rId6" Type="http://schemas.openxmlformats.org/officeDocument/2006/relationships/image" Target="../media/image6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32.png"/><Relationship Id="rId7"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6.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zeevpn-fca47.firebaseio.com/.json" TargetMode="External"/><Relationship Id="rId4" Type="http://schemas.openxmlformats.org/officeDocument/2006/relationships/image" Target="../media/image36.png"/><Relationship Id="rId5"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4.png"/><Relationship Id="rId4" Type="http://schemas.openxmlformats.org/officeDocument/2006/relationships/image" Target="../media/image39.png"/><Relationship Id="rId5"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3.gif"/><Relationship Id="rId4" Type="http://schemas.openxmlformats.org/officeDocument/2006/relationships/image" Target="../media/image51.png"/><Relationship Id="rId10" Type="http://schemas.openxmlformats.org/officeDocument/2006/relationships/image" Target="../media/image54.png"/><Relationship Id="rId9"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0.png"/><Relationship Id="rId7" Type="http://schemas.openxmlformats.org/officeDocument/2006/relationships/image" Target="../media/image45.png"/><Relationship Id="rId8"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5.png"/><Relationship Id="rId4" Type="http://schemas.openxmlformats.org/officeDocument/2006/relationships/image" Target="../media/image53.png"/><Relationship Id="rId11" Type="http://schemas.openxmlformats.org/officeDocument/2006/relationships/image" Target="../media/image65.png"/><Relationship Id="rId10" Type="http://schemas.openxmlformats.org/officeDocument/2006/relationships/image" Target="../media/image60.png"/><Relationship Id="rId9" Type="http://schemas.openxmlformats.org/officeDocument/2006/relationships/image" Target="../media/image78.png"/><Relationship Id="rId5" Type="http://schemas.openxmlformats.org/officeDocument/2006/relationships/image" Target="../media/image75.png"/><Relationship Id="rId6" Type="http://schemas.openxmlformats.org/officeDocument/2006/relationships/image" Target="../media/image52.png"/><Relationship Id="rId7" Type="http://schemas.openxmlformats.org/officeDocument/2006/relationships/image" Target="../media/image61.png"/><Relationship Id="rId8" Type="http://schemas.openxmlformats.org/officeDocument/2006/relationships/image" Target="../media/image7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4.png"/><Relationship Id="rId4" Type="http://schemas.openxmlformats.org/officeDocument/2006/relationships/image" Target="../media/image68.png"/><Relationship Id="rId5" Type="http://schemas.openxmlformats.org/officeDocument/2006/relationships/image" Target="../media/image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2.png"/><Relationship Id="rId4" Type="http://schemas.openxmlformats.org/officeDocument/2006/relationships/image" Target="../media/image76.png"/><Relationship Id="rId5"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74.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82.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83.png"/><Relationship Id="rId4" Type="http://schemas.openxmlformats.org/officeDocument/2006/relationships/image" Target="../media/image97.png"/><Relationship Id="rId5" Type="http://schemas.openxmlformats.org/officeDocument/2006/relationships/image" Target="../media/image8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91.png"/><Relationship Id="rId4" Type="http://schemas.openxmlformats.org/officeDocument/2006/relationships/image" Target="../media/image86.png"/><Relationship Id="rId5" Type="http://schemas.openxmlformats.org/officeDocument/2006/relationships/image" Target="../media/image9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87.png"/><Relationship Id="rId4" Type="http://schemas.openxmlformats.org/officeDocument/2006/relationships/image" Target="../media/image90.png"/><Relationship Id="rId5" Type="http://schemas.openxmlformats.org/officeDocument/2006/relationships/image" Target="../media/image80.png"/><Relationship Id="rId6" Type="http://schemas.openxmlformats.org/officeDocument/2006/relationships/image" Target="../media/image9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8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8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84.png"/><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9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https://github.com/d4rken-org/sdmaid-se" TargetMode="External"/><Relationship Id="rId4" Type="http://schemas.openxmlformats.org/officeDocument/2006/relationships/image" Target="../media/image93.png"/><Relationship Id="rId5" Type="http://schemas.openxmlformats.org/officeDocument/2006/relationships/image" Target="../media/image9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3"/>
          <p:cNvSpPr txBox="1"/>
          <p:nvPr>
            <p:ph type="ctrTitle"/>
          </p:nvPr>
        </p:nvSpPr>
        <p:spPr>
          <a:xfrm>
            <a:off x="1406250" y="1433325"/>
            <a:ext cx="6331500" cy="15420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Analyzing “Cleaner” apps</a:t>
            </a:r>
            <a:endParaRPr/>
          </a:p>
        </p:txBody>
      </p:sp>
      <p:sp>
        <p:nvSpPr>
          <p:cNvPr id="73" name="Google Shape;73;p13"/>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By: Nick Brink, Promise James, Alex Levin, </a:t>
            </a:r>
            <a:r>
              <a:rPr lang="en"/>
              <a:t>Hunter Sisson, </a:t>
            </a:r>
            <a:r>
              <a:rPr lang="en"/>
              <a:t>Jacob Smith</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2"/>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Tracking Structure</a:t>
            </a:r>
            <a:endParaRPr/>
          </a:p>
        </p:txBody>
      </p:sp>
      <p:sp>
        <p:nvSpPr>
          <p:cNvPr id="132" name="Google Shape;132;p22"/>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Google Drive where all apk files are stored, along with their MobSF Reports</a:t>
            </a:r>
            <a:endParaRPr/>
          </a:p>
          <a:p>
            <a:pPr indent="-342900" lvl="0" marL="457200" rtl="0" algn="l">
              <a:spcBef>
                <a:spcPts val="0"/>
              </a:spcBef>
              <a:spcAft>
                <a:spcPts val="0"/>
              </a:spcAft>
              <a:buSzPts val="1800"/>
              <a:buChar char="●"/>
            </a:pPr>
            <a:r>
              <a:rPr lang="en"/>
              <a:t>Google Sheet where app statistics were compiled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3"/>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Statistical Findings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Permissions Used</a:t>
            </a:r>
            <a:endParaRPr/>
          </a:p>
        </p:txBody>
      </p:sp>
      <p:sp>
        <p:nvSpPr>
          <p:cNvPr id="143" name="Google Shape;143;p24"/>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Request 10 of the top 25 Dangerous malware permissions on average</a:t>
            </a:r>
            <a:endParaRPr/>
          </a:p>
          <a:p>
            <a:pPr indent="-342900" lvl="0" marL="457200" rtl="0" algn="l">
              <a:spcBef>
                <a:spcPts val="0"/>
              </a:spcBef>
              <a:spcAft>
                <a:spcPts val="0"/>
              </a:spcAft>
              <a:buSzPts val="1800"/>
              <a:buChar char="●"/>
            </a:pPr>
            <a:r>
              <a:rPr lang="en"/>
              <a:t>6 have REQUEST_INSTALL_PACKAGES</a:t>
            </a:r>
            <a:endParaRPr/>
          </a:p>
          <a:p>
            <a:pPr indent="-342900" lvl="0" marL="457200" rtl="0" algn="l">
              <a:spcBef>
                <a:spcPts val="0"/>
              </a:spcBef>
              <a:spcAft>
                <a:spcPts val="0"/>
              </a:spcAft>
              <a:buSzPts val="1800"/>
              <a:buChar char="●"/>
            </a:pPr>
            <a:r>
              <a:rPr lang="en"/>
              <a:t>7 have WRITE_SETTINGS</a:t>
            </a:r>
            <a:endParaRPr/>
          </a:p>
          <a:p>
            <a:pPr indent="-342900" lvl="0" marL="457200" rtl="0" algn="l">
              <a:spcBef>
                <a:spcPts val="0"/>
              </a:spcBef>
              <a:spcAft>
                <a:spcPts val="0"/>
              </a:spcAft>
              <a:buSzPts val="1800"/>
              <a:buChar char="●"/>
            </a:pPr>
            <a:r>
              <a:rPr lang="en"/>
              <a:t>8 have GET_ACCOUNTS</a:t>
            </a:r>
            <a:endParaRPr/>
          </a:p>
          <a:p>
            <a:pPr indent="-342900" lvl="0" marL="457200" rtl="0" algn="l">
              <a:spcBef>
                <a:spcPts val="0"/>
              </a:spcBef>
              <a:spcAft>
                <a:spcPts val="0"/>
              </a:spcAft>
              <a:buSzPts val="1800"/>
              <a:buChar char="●"/>
            </a:pPr>
            <a:r>
              <a:rPr lang="en"/>
              <a:t>3 have CAMERA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44" name="Google Shape;144;p24"/>
          <p:cNvPicPr preferRelativeResize="0"/>
          <p:nvPr/>
        </p:nvPicPr>
        <p:blipFill>
          <a:blip r:embed="rId3">
            <a:alphaModFix/>
          </a:blip>
          <a:stretch>
            <a:fillRect/>
          </a:stretch>
        </p:blipFill>
        <p:spPr>
          <a:xfrm>
            <a:off x="152400" y="899750"/>
            <a:ext cx="2095450" cy="2095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5"/>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Anti</a:t>
            </a:r>
            <a:r>
              <a:rPr lang="en"/>
              <a:t>-Reversing Code</a:t>
            </a:r>
            <a:endParaRPr/>
          </a:p>
        </p:txBody>
      </p:sp>
      <p:sp>
        <p:nvSpPr>
          <p:cNvPr id="150" name="Google Shape;150;p25"/>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Anti-VM Code:</a:t>
            </a:r>
            <a:endParaRPr/>
          </a:p>
          <a:p>
            <a:pPr indent="0" lvl="0" marL="0" rtl="0" algn="l">
              <a:spcBef>
                <a:spcPts val="1200"/>
              </a:spcBef>
              <a:spcAft>
                <a:spcPts val="0"/>
              </a:spcAft>
              <a:buNone/>
            </a:pPr>
            <a:r>
              <a:rPr lang="en"/>
              <a:t>18/20 </a:t>
            </a:r>
            <a:endParaRPr/>
          </a:p>
          <a:p>
            <a:pPr indent="0" lvl="0" marL="0" rtl="0" algn="l">
              <a:spcBef>
                <a:spcPts val="1200"/>
              </a:spcBef>
              <a:spcAft>
                <a:spcPts val="0"/>
              </a:spcAft>
              <a:buNone/>
            </a:pPr>
            <a:r>
              <a:rPr lang="en"/>
              <a:t>Anti-Debugging Code:</a:t>
            </a:r>
            <a:endParaRPr/>
          </a:p>
          <a:p>
            <a:pPr indent="0" lvl="0" marL="0" rtl="0" algn="l">
              <a:spcBef>
                <a:spcPts val="1200"/>
              </a:spcBef>
              <a:spcAft>
                <a:spcPts val="1200"/>
              </a:spcAft>
              <a:buNone/>
            </a:pPr>
            <a:r>
              <a:rPr lang="en"/>
              <a:t>10/20</a:t>
            </a:r>
            <a:endParaRPr/>
          </a:p>
        </p:txBody>
      </p:sp>
      <p:pic>
        <p:nvPicPr>
          <p:cNvPr id="151" name="Google Shape;151;p25"/>
          <p:cNvPicPr preferRelativeResize="0"/>
          <p:nvPr/>
        </p:nvPicPr>
        <p:blipFill>
          <a:blip r:embed="rId3">
            <a:alphaModFix/>
          </a:blip>
          <a:stretch>
            <a:fillRect/>
          </a:stretch>
        </p:blipFill>
        <p:spPr>
          <a:xfrm>
            <a:off x="0" y="1134275"/>
            <a:ext cx="2359574" cy="1278100"/>
          </a:xfrm>
          <a:prstGeom prst="rect">
            <a:avLst/>
          </a:prstGeom>
          <a:noFill/>
          <a:ln>
            <a:noFill/>
          </a:ln>
        </p:spPr>
      </p:pic>
      <p:pic>
        <p:nvPicPr>
          <p:cNvPr id="152" name="Google Shape;152;p25" title="ISO_7010_P001-removebg-preview.png"/>
          <p:cNvPicPr preferRelativeResize="0"/>
          <p:nvPr/>
        </p:nvPicPr>
        <p:blipFill>
          <a:blip r:embed="rId4">
            <a:alphaModFix/>
          </a:blip>
          <a:stretch>
            <a:fillRect/>
          </a:stretch>
        </p:blipFill>
        <p:spPr>
          <a:xfrm>
            <a:off x="127125" y="762750"/>
            <a:ext cx="2105312" cy="21053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6"/>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MobSF:</a:t>
            </a:r>
            <a:endParaRPr/>
          </a:p>
          <a:p>
            <a:pPr indent="0" lvl="0" marL="0" rtl="0" algn="l">
              <a:spcBef>
                <a:spcPts val="1200"/>
              </a:spcBef>
              <a:spcAft>
                <a:spcPts val="0"/>
              </a:spcAft>
              <a:buNone/>
            </a:pPr>
            <a:r>
              <a:rPr lang="en"/>
              <a:t>38/100 Average Security Score</a:t>
            </a:r>
            <a:endParaRPr/>
          </a:p>
          <a:p>
            <a:pPr indent="0" lvl="0" marL="0" rtl="0" algn="l">
              <a:spcBef>
                <a:spcPts val="1200"/>
              </a:spcBef>
              <a:spcAft>
                <a:spcPts val="0"/>
              </a:spcAft>
              <a:buNone/>
            </a:pPr>
            <a:r>
              <a:rPr lang="en"/>
              <a:t>VirusTotal:</a:t>
            </a:r>
            <a:endParaRPr/>
          </a:p>
          <a:p>
            <a:pPr indent="0" lvl="0" marL="0" rtl="0" algn="l">
              <a:spcBef>
                <a:spcPts val="1200"/>
              </a:spcBef>
              <a:spcAft>
                <a:spcPts val="0"/>
              </a:spcAft>
              <a:buNone/>
            </a:pPr>
            <a:r>
              <a:rPr lang="en"/>
              <a:t>6 Apps were flagged as malicious on Virustotal</a:t>
            </a:r>
            <a:endParaRPr/>
          </a:p>
          <a:p>
            <a:pPr indent="0" lvl="0" marL="0" rtl="0" algn="l">
              <a:spcBef>
                <a:spcPts val="1200"/>
              </a:spcBef>
              <a:spcAft>
                <a:spcPts val="1200"/>
              </a:spcAft>
              <a:buNone/>
            </a:pPr>
            <a:r>
              <a:rPr lang="en"/>
              <a:t>Of the apps that were flagged, there were an average of 16 vender flags per app</a:t>
            </a:r>
            <a:endParaRPr/>
          </a:p>
        </p:txBody>
      </p:sp>
      <p:sp>
        <p:nvSpPr>
          <p:cNvPr id="158" name="Google Shape;158;p26"/>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3rd Party Risk Ratings</a:t>
            </a:r>
            <a:endParaRPr/>
          </a:p>
        </p:txBody>
      </p:sp>
      <p:pic>
        <p:nvPicPr>
          <p:cNvPr id="159" name="Google Shape;159;p26"/>
          <p:cNvPicPr preferRelativeResize="0"/>
          <p:nvPr/>
        </p:nvPicPr>
        <p:blipFill>
          <a:blip r:embed="rId3">
            <a:alphaModFix/>
          </a:blip>
          <a:stretch>
            <a:fillRect/>
          </a:stretch>
        </p:blipFill>
        <p:spPr>
          <a:xfrm>
            <a:off x="0" y="2866550"/>
            <a:ext cx="2221501" cy="835150"/>
          </a:xfrm>
          <a:prstGeom prst="rect">
            <a:avLst/>
          </a:prstGeom>
          <a:noFill/>
          <a:ln>
            <a:noFill/>
          </a:ln>
        </p:spPr>
      </p:pic>
      <p:pic>
        <p:nvPicPr>
          <p:cNvPr id="160" name="Google Shape;160;p26"/>
          <p:cNvPicPr preferRelativeResize="0"/>
          <p:nvPr/>
        </p:nvPicPr>
        <p:blipFill rotWithShape="1">
          <a:blip r:embed="rId4">
            <a:alphaModFix/>
          </a:blip>
          <a:srcRect b="0" l="0" r="0" t="3781"/>
          <a:stretch/>
        </p:blipFill>
        <p:spPr>
          <a:xfrm>
            <a:off x="116175" y="800500"/>
            <a:ext cx="2105325" cy="2025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7"/>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Findings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8"/>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Meteor Clean</a:t>
            </a:r>
            <a:endParaRPr/>
          </a:p>
        </p:txBody>
      </p:sp>
      <p:sp>
        <p:nvSpPr>
          <p:cNvPr id="171" name="Google Shape;171;p28"/>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Security Score - 46/100</a:t>
            </a:r>
            <a:endParaRPr/>
          </a:p>
          <a:p>
            <a:pPr indent="0" lvl="0" marL="0" rtl="0" algn="l">
              <a:spcBef>
                <a:spcPts val="1200"/>
              </a:spcBef>
              <a:spcAft>
                <a:spcPts val="0"/>
              </a:spcAft>
              <a:buNone/>
            </a:pPr>
            <a:br>
              <a:rPr lang="en"/>
            </a:br>
            <a:r>
              <a:rPr lang="en"/>
              <a:t>Top Abused Malware Permissions (Via MobSF) - 15/25</a:t>
            </a:r>
            <a:br>
              <a:rPr lang="en"/>
            </a:br>
            <a:endParaRPr/>
          </a:p>
          <a:p>
            <a:pPr indent="0" lvl="0" marL="0" rtl="0" algn="l">
              <a:spcBef>
                <a:spcPts val="1200"/>
              </a:spcBef>
              <a:spcAft>
                <a:spcPts val="1200"/>
              </a:spcAft>
              <a:buNone/>
            </a:pPr>
            <a:r>
              <a:rPr lang="en"/>
              <a:t>Virustotal Community Score - 14/64</a:t>
            </a:r>
            <a:endParaRPr/>
          </a:p>
        </p:txBody>
      </p:sp>
      <p:pic>
        <p:nvPicPr>
          <p:cNvPr id="172" name="Google Shape;172;p28" title="Screenshot 2025-04-15 at 2.12.57 PM.png"/>
          <p:cNvPicPr preferRelativeResize="0"/>
          <p:nvPr/>
        </p:nvPicPr>
        <p:blipFill>
          <a:blip r:embed="rId3">
            <a:alphaModFix/>
          </a:blip>
          <a:stretch>
            <a:fillRect/>
          </a:stretch>
        </p:blipFill>
        <p:spPr>
          <a:xfrm>
            <a:off x="73975" y="1789913"/>
            <a:ext cx="2079518" cy="1563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9"/>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HiddenAds Malware</a:t>
            </a:r>
            <a:endParaRPr/>
          </a:p>
        </p:txBody>
      </p:sp>
      <p:sp>
        <p:nvSpPr>
          <p:cNvPr id="178" name="Google Shape;178;p29"/>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8 out of 14 of the Community Flags identify this app as containing HiddenAds Malware.</a:t>
            </a:r>
            <a:br>
              <a:rPr lang="en"/>
            </a:br>
            <a:br>
              <a:rPr lang="en"/>
            </a:br>
            <a:r>
              <a:rPr lang="en"/>
              <a:t>HiddenAds is a type of malware that </a:t>
            </a:r>
            <a:r>
              <a:rPr lang="en"/>
              <a:t>disguises</a:t>
            </a:r>
            <a:r>
              <a:rPr lang="en"/>
              <a:t> itself as a legitimate app, run malicious services upon installation </a:t>
            </a:r>
            <a:br>
              <a:rPr lang="en"/>
            </a:br>
            <a:br>
              <a:rPr lang="en"/>
            </a:br>
            <a:r>
              <a:rPr lang="en"/>
              <a:t>Displays intrusive advertisements and harvests </a:t>
            </a:r>
            <a:r>
              <a:rPr lang="en"/>
              <a:t>sensitive</a:t>
            </a:r>
            <a:r>
              <a:rPr lang="en"/>
              <a:t> user data</a:t>
            </a:r>
            <a:endParaRPr/>
          </a:p>
        </p:txBody>
      </p:sp>
      <p:pic>
        <p:nvPicPr>
          <p:cNvPr id="179" name="Google Shape;179;p29" title="screencap.png"/>
          <p:cNvPicPr preferRelativeResize="0"/>
          <p:nvPr/>
        </p:nvPicPr>
        <p:blipFill>
          <a:blip r:embed="rId3">
            <a:alphaModFix/>
          </a:blip>
          <a:stretch>
            <a:fillRect/>
          </a:stretch>
        </p:blipFill>
        <p:spPr>
          <a:xfrm>
            <a:off x="152400" y="152400"/>
            <a:ext cx="2095450" cy="465655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0"/>
          <p:cNvSpPr txBox="1"/>
          <p:nvPr>
            <p:ph type="title"/>
          </p:nvPr>
        </p:nvSpPr>
        <p:spPr>
          <a:xfrm>
            <a:off x="262300" y="531700"/>
            <a:ext cx="1885800" cy="1475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Virustotal Threat Graph</a:t>
            </a:r>
            <a:endParaRPr/>
          </a:p>
        </p:txBody>
      </p:sp>
      <p:pic>
        <p:nvPicPr>
          <p:cNvPr id="185" name="Google Shape;185;p30" title="Screenshot 2025-04-15 at 2.46.04 PM.png"/>
          <p:cNvPicPr preferRelativeResize="0"/>
          <p:nvPr/>
        </p:nvPicPr>
        <p:blipFill>
          <a:blip r:embed="rId3">
            <a:alphaModFix/>
          </a:blip>
          <a:stretch>
            <a:fillRect/>
          </a:stretch>
        </p:blipFill>
        <p:spPr>
          <a:xfrm>
            <a:off x="2441050" y="0"/>
            <a:ext cx="6299349" cy="52590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1"/>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Packet Capture</a:t>
            </a:r>
            <a:endParaRPr/>
          </a:p>
        </p:txBody>
      </p:sp>
      <p:sp>
        <p:nvSpPr>
          <p:cNvPr id="191" name="Google Shape;191;p31"/>
          <p:cNvSpPr txBox="1"/>
          <p:nvPr>
            <p:ph idx="1" type="body"/>
          </p:nvPr>
        </p:nvSpPr>
        <p:spPr>
          <a:xfrm>
            <a:off x="2400262" y="1106901"/>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Meteor Clean attempted to communicate with the same server at the same IP that was identified on Virustotal</a:t>
            </a:r>
            <a:endParaRPr/>
          </a:p>
        </p:txBody>
      </p:sp>
      <p:pic>
        <p:nvPicPr>
          <p:cNvPr id="192" name="Google Shape;192;p31" title="Screenshot 2025-04-16 at 3.00.49 PM.png"/>
          <p:cNvPicPr preferRelativeResize="0"/>
          <p:nvPr/>
        </p:nvPicPr>
        <p:blipFill>
          <a:blip r:embed="rId3">
            <a:alphaModFix/>
          </a:blip>
          <a:stretch>
            <a:fillRect/>
          </a:stretch>
        </p:blipFill>
        <p:spPr>
          <a:xfrm>
            <a:off x="3484074" y="2489950"/>
            <a:ext cx="4724424" cy="2138525"/>
          </a:xfrm>
          <a:prstGeom prst="rect">
            <a:avLst/>
          </a:prstGeom>
          <a:noFill/>
          <a:ln>
            <a:noFill/>
          </a:ln>
        </p:spPr>
      </p:pic>
      <p:pic>
        <p:nvPicPr>
          <p:cNvPr id="193" name="Google Shape;193;p31" title="hongkong.png"/>
          <p:cNvPicPr preferRelativeResize="0"/>
          <p:nvPr/>
        </p:nvPicPr>
        <p:blipFill>
          <a:blip r:embed="rId4">
            <a:alphaModFix/>
          </a:blip>
          <a:stretch>
            <a:fillRect/>
          </a:stretch>
        </p:blipFill>
        <p:spPr>
          <a:xfrm>
            <a:off x="152400" y="152400"/>
            <a:ext cx="2095450" cy="46565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4"/>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are “Cleaner” apps?</a:t>
            </a:r>
            <a:endParaRPr/>
          </a:p>
        </p:txBody>
      </p:sp>
      <p:sp>
        <p:nvSpPr>
          <p:cNvPr id="79" name="Google Shape;79;p14"/>
          <p:cNvSpPr txBox="1"/>
          <p:nvPr>
            <p:ph idx="1" type="body"/>
          </p:nvPr>
        </p:nvSpPr>
        <p:spPr>
          <a:xfrm>
            <a:off x="4052628" y="1316725"/>
            <a:ext cx="4679100" cy="3281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Cleaner apps are Android applications that claim to improve device performance by:</a:t>
            </a:r>
            <a:endParaRPr/>
          </a:p>
          <a:p>
            <a:pPr indent="-342900" lvl="0" marL="457200" rtl="0" algn="l">
              <a:spcBef>
                <a:spcPts val="1200"/>
              </a:spcBef>
              <a:spcAft>
                <a:spcPts val="0"/>
              </a:spcAft>
              <a:buSzPts val="1800"/>
              <a:buChar char="●"/>
            </a:pPr>
            <a:r>
              <a:rPr lang="en"/>
              <a:t>Freeing up storage space</a:t>
            </a:r>
            <a:endParaRPr/>
          </a:p>
          <a:p>
            <a:pPr indent="-342900" lvl="0" marL="457200" rtl="0" algn="l">
              <a:spcBef>
                <a:spcPts val="0"/>
              </a:spcBef>
              <a:spcAft>
                <a:spcPts val="0"/>
              </a:spcAft>
              <a:buSzPts val="1800"/>
              <a:buChar char="●"/>
            </a:pPr>
            <a:r>
              <a:rPr lang="en"/>
              <a:t>Speeding up RAM usage</a:t>
            </a:r>
            <a:endParaRPr/>
          </a:p>
          <a:p>
            <a:pPr indent="-342900" lvl="0" marL="457200" rtl="0" algn="l">
              <a:spcBef>
                <a:spcPts val="0"/>
              </a:spcBef>
              <a:spcAft>
                <a:spcPts val="0"/>
              </a:spcAft>
              <a:buSzPts val="1800"/>
              <a:buChar char="●"/>
            </a:pPr>
            <a:r>
              <a:rPr lang="en"/>
              <a:t>Cooling down the cpu</a:t>
            </a:r>
            <a:endParaRPr/>
          </a:p>
          <a:p>
            <a:pPr indent="-342900" lvl="0" marL="457200" rtl="0" algn="l">
              <a:spcBef>
                <a:spcPts val="0"/>
              </a:spcBef>
              <a:spcAft>
                <a:spcPts val="0"/>
              </a:spcAft>
              <a:buSzPts val="1800"/>
              <a:buChar char="●"/>
            </a:pPr>
            <a:r>
              <a:rPr lang="en"/>
              <a:t>Managing battery consumption</a:t>
            </a:r>
            <a:endParaRPr/>
          </a:p>
          <a:p>
            <a:pPr indent="-342900" lvl="0" marL="457200" rtl="0" algn="l">
              <a:spcBef>
                <a:spcPts val="0"/>
              </a:spcBef>
              <a:spcAft>
                <a:spcPts val="0"/>
              </a:spcAft>
              <a:buSzPts val="1800"/>
              <a:buChar char="●"/>
            </a:pPr>
            <a:r>
              <a:rPr lang="en"/>
              <a:t>Provide antivirus or security protection</a:t>
            </a:r>
            <a:endParaRPr/>
          </a:p>
        </p:txBody>
      </p:sp>
      <p:pic>
        <p:nvPicPr>
          <p:cNvPr id="80" name="Google Shape;80;p14" title="Screenshot 2025-04-12 at 12.41.59 PM.png"/>
          <p:cNvPicPr preferRelativeResize="0"/>
          <p:nvPr/>
        </p:nvPicPr>
        <p:blipFill>
          <a:blip r:embed="rId3">
            <a:alphaModFix/>
          </a:blip>
          <a:stretch>
            <a:fillRect/>
          </a:stretch>
        </p:blipFill>
        <p:spPr>
          <a:xfrm>
            <a:off x="284075" y="304723"/>
            <a:ext cx="1691025" cy="1649100"/>
          </a:xfrm>
          <a:prstGeom prst="rect">
            <a:avLst/>
          </a:prstGeom>
          <a:noFill/>
          <a:ln>
            <a:noFill/>
          </a:ln>
        </p:spPr>
      </p:pic>
      <p:pic>
        <p:nvPicPr>
          <p:cNvPr id="81" name="Google Shape;81;p14" title="Screenshot 2025-04-12 at 12.44.32 PM.png"/>
          <p:cNvPicPr preferRelativeResize="0"/>
          <p:nvPr/>
        </p:nvPicPr>
        <p:blipFill>
          <a:blip r:embed="rId4">
            <a:alphaModFix/>
          </a:blip>
          <a:stretch>
            <a:fillRect/>
          </a:stretch>
        </p:blipFill>
        <p:spPr>
          <a:xfrm>
            <a:off x="123125" y="2688527"/>
            <a:ext cx="1325276" cy="2355774"/>
          </a:xfrm>
          <a:prstGeom prst="rect">
            <a:avLst/>
          </a:prstGeom>
          <a:noFill/>
          <a:ln>
            <a:noFill/>
          </a:ln>
        </p:spPr>
      </p:pic>
      <p:pic>
        <p:nvPicPr>
          <p:cNvPr id="82" name="Google Shape;82;p14" title="Screenshot 2025-04-12 at 12.45.01 PM.png"/>
          <p:cNvPicPr preferRelativeResize="0"/>
          <p:nvPr/>
        </p:nvPicPr>
        <p:blipFill>
          <a:blip r:embed="rId5">
            <a:alphaModFix/>
          </a:blip>
          <a:stretch>
            <a:fillRect/>
          </a:stretch>
        </p:blipFill>
        <p:spPr>
          <a:xfrm>
            <a:off x="1316726" y="2249010"/>
            <a:ext cx="1325276" cy="2349116"/>
          </a:xfrm>
          <a:prstGeom prst="rect">
            <a:avLst/>
          </a:prstGeom>
          <a:noFill/>
          <a:ln>
            <a:noFill/>
          </a:ln>
        </p:spPr>
      </p:pic>
      <p:pic>
        <p:nvPicPr>
          <p:cNvPr id="83" name="Google Shape;83;p14" title="Screenshot 2025-04-12 at 12.42.38 PM.png"/>
          <p:cNvPicPr preferRelativeResize="0"/>
          <p:nvPr/>
        </p:nvPicPr>
        <p:blipFill>
          <a:blip r:embed="rId6">
            <a:alphaModFix/>
          </a:blip>
          <a:stretch>
            <a:fillRect/>
          </a:stretch>
        </p:blipFill>
        <p:spPr>
          <a:xfrm>
            <a:off x="2400250" y="1780473"/>
            <a:ext cx="1325276" cy="2353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2"/>
          <p:cNvSpPr txBox="1"/>
          <p:nvPr>
            <p:ph type="title"/>
          </p:nvPr>
        </p:nvSpPr>
        <p:spPr>
          <a:xfrm>
            <a:off x="2410125" y="424475"/>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u/g.java - Uses android.permission.RECORD_AUDIO</a:t>
            </a:r>
            <a:endParaRPr/>
          </a:p>
        </p:txBody>
      </p:sp>
      <p:sp>
        <p:nvSpPr>
          <p:cNvPr id="199" name="Google Shape;199;p32"/>
          <p:cNvSpPr txBox="1"/>
          <p:nvPr>
            <p:ph idx="1" type="body"/>
          </p:nvPr>
        </p:nvSpPr>
        <p:spPr>
          <a:xfrm>
            <a:off x="158356" y="1495275"/>
            <a:ext cx="34092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Starting Audio Recording using AudioRecord</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Reads Audio from AudioRecord instance and writes to the outputStream</a:t>
            </a:r>
            <a:endParaRPr/>
          </a:p>
        </p:txBody>
      </p:sp>
      <p:pic>
        <p:nvPicPr>
          <p:cNvPr id="200" name="Google Shape;200;p32" title="Screenshot 2025-04-15 at 4.20.46 PM.png"/>
          <p:cNvPicPr preferRelativeResize="0"/>
          <p:nvPr/>
        </p:nvPicPr>
        <p:blipFill>
          <a:blip r:embed="rId3">
            <a:alphaModFix/>
          </a:blip>
          <a:stretch>
            <a:fillRect/>
          </a:stretch>
        </p:blipFill>
        <p:spPr>
          <a:xfrm>
            <a:off x="3950413" y="1495287"/>
            <a:ext cx="3241025" cy="1149575"/>
          </a:xfrm>
          <a:prstGeom prst="rect">
            <a:avLst/>
          </a:prstGeom>
          <a:noFill/>
          <a:ln>
            <a:noFill/>
          </a:ln>
        </p:spPr>
      </p:pic>
      <p:pic>
        <p:nvPicPr>
          <p:cNvPr id="201" name="Google Shape;201;p32" title="Screenshot 2025-04-15 at 4.21.18 PM.png"/>
          <p:cNvPicPr preferRelativeResize="0"/>
          <p:nvPr/>
        </p:nvPicPr>
        <p:blipFill>
          <a:blip r:embed="rId4">
            <a:alphaModFix/>
          </a:blip>
          <a:stretch>
            <a:fillRect/>
          </a:stretch>
        </p:blipFill>
        <p:spPr>
          <a:xfrm>
            <a:off x="3950425" y="2873700"/>
            <a:ext cx="4796577" cy="1271700"/>
          </a:xfrm>
          <a:prstGeom prst="rect">
            <a:avLst/>
          </a:prstGeom>
          <a:noFill/>
          <a:ln>
            <a:noFill/>
          </a:ln>
        </p:spPr>
      </p:pic>
      <p:sp>
        <p:nvSpPr>
          <p:cNvPr id="202" name="Google Shape;202;p32"/>
          <p:cNvSpPr/>
          <p:nvPr/>
        </p:nvSpPr>
        <p:spPr>
          <a:xfrm>
            <a:off x="4548150" y="3657600"/>
            <a:ext cx="1987800" cy="135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03" name="Google Shape;203;p32"/>
          <p:cNvSpPr/>
          <p:nvPr/>
        </p:nvSpPr>
        <p:spPr>
          <a:xfrm>
            <a:off x="4016750" y="1495275"/>
            <a:ext cx="2097900" cy="224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3"/>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DangerousUtils.java</a:t>
            </a:r>
            <a:endParaRPr/>
          </a:p>
        </p:txBody>
      </p:sp>
      <p:sp>
        <p:nvSpPr>
          <p:cNvPr id="209" name="Google Shape;209;p33"/>
          <p:cNvSpPr txBox="1"/>
          <p:nvPr>
            <p:ph idx="1" type="body"/>
          </p:nvPr>
        </p:nvSpPr>
        <p:spPr>
          <a:xfrm>
            <a:off x="5877132" y="1211350"/>
            <a:ext cx="29340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Multiple extremely suspicious functions that aren’t used in the apk</a:t>
            </a:r>
            <a:endParaRPr/>
          </a:p>
        </p:txBody>
      </p:sp>
      <p:pic>
        <p:nvPicPr>
          <p:cNvPr id="210" name="Google Shape;210;p33" title="Screenshot 2025-04-15 at 4.33.46 PM.png"/>
          <p:cNvPicPr preferRelativeResize="0"/>
          <p:nvPr/>
        </p:nvPicPr>
        <p:blipFill>
          <a:blip r:embed="rId3">
            <a:alphaModFix/>
          </a:blip>
          <a:stretch>
            <a:fillRect/>
          </a:stretch>
        </p:blipFill>
        <p:spPr>
          <a:xfrm>
            <a:off x="135725" y="1100050"/>
            <a:ext cx="3858300" cy="1269450"/>
          </a:xfrm>
          <a:prstGeom prst="rect">
            <a:avLst/>
          </a:prstGeom>
          <a:noFill/>
          <a:ln>
            <a:noFill/>
          </a:ln>
        </p:spPr>
      </p:pic>
      <p:pic>
        <p:nvPicPr>
          <p:cNvPr id="211" name="Google Shape;211;p33" title="Screenshot 2025-04-15 at 4.34.41 PM.png"/>
          <p:cNvPicPr preferRelativeResize="0"/>
          <p:nvPr/>
        </p:nvPicPr>
        <p:blipFill>
          <a:blip r:embed="rId4">
            <a:alphaModFix/>
          </a:blip>
          <a:stretch>
            <a:fillRect/>
          </a:stretch>
        </p:blipFill>
        <p:spPr>
          <a:xfrm>
            <a:off x="42350" y="2519250"/>
            <a:ext cx="5141900" cy="1912625"/>
          </a:xfrm>
          <a:prstGeom prst="rect">
            <a:avLst/>
          </a:prstGeom>
          <a:noFill/>
          <a:ln>
            <a:noFill/>
          </a:ln>
        </p:spPr>
      </p:pic>
      <p:pic>
        <p:nvPicPr>
          <p:cNvPr id="212" name="Google Shape;212;p33" title="Screenshot 2025-04-15 at 4.36.18 PM.png"/>
          <p:cNvPicPr preferRelativeResize="0"/>
          <p:nvPr/>
        </p:nvPicPr>
        <p:blipFill>
          <a:blip r:embed="rId5">
            <a:alphaModFix/>
          </a:blip>
          <a:stretch>
            <a:fillRect/>
          </a:stretch>
        </p:blipFill>
        <p:spPr>
          <a:xfrm>
            <a:off x="4339575" y="2369500"/>
            <a:ext cx="4731049" cy="2212124"/>
          </a:xfrm>
          <a:prstGeom prst="rect">
            <a:avLst/>
          </a:prstGeom>
          <a:noFill/>
          <a:ln>
            <a:noFill/>
          </a:ln>
        </p:spPr>
      </p:pic>
      <p:sp>
        <p:nvSpPr>
          <p:cNvPr id="213" name="Google Shape;213;p33"/>
          <p:cNvSpPr/>
          <p:nvPr/>
        </p:nvSpPr>
        <p:spPr>
          <a:xfrm>
            <a:off x="39750" y="2631875"/>
            <a:ext cx="3101100" cy="151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14" name="Google Shape;214;p33"/>
          <p:cNvSpPr/>
          <p:nvPr/>
        </p:nvSpPr>
        <p:spPr>
          <a:xfrm>
            <a:off x="88775" y="1154275"/>
            <a:ext cx="2590800" cy="151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15" name="Google Shape;215;p33"/>
          <p:cNvSpPr/>
          <p:nvPr/>
        </p:nvSpPr>
        <p:spPr>
          <a:xfrm>
            <a:off x="4339575" y="2369500"/>
            <a:ext cx="3142500" cy="151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4"/>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com/my/tracker/obfuscated/y.java</a:t>
            </a:r>
            <a:endParaRPr/>
          </a:p>
        </p:txBody>
      </p:sp>
      <p:sp>
        <p:nvSpPr>
          <p:cNvPr id="221" name="Google Shape;221;p34"/>
          <p:cNvSpPr txBox="1"/>
          <p:nvPr>
            <p:ph idx="1" type="body"/>
          </p:nvPr>
        </p:nvSpPr>
        <p:spPr>
          <a:xfrm>
            <a:off x="3458822" y="1272200"/>
            <a:ext cx="5262900" cy="3168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Gathers location data that seems to be more extensive than standard ad location collection</a:t>
            </a:r>
            <a:endParaRPr/>
          </a:p>
        </p:txBody>
      </p:sp>
      <p:pic>
        <p:nvPicPr>
          <p:cNvPr id="222" name="Google Shape;222;p34" title="Screenshot 2025-04-15 at 4.41.06 PM.png"/>
          <p:cNvPicPr preferRelativeResize="0"/>
          <p:nvPr/>
        </p:nvPicPr>
        <p:blipFill>
          <a:blip r:embed="rId3">
            <a:alphaModFix/>
          </a:blip>
          <a:stretch>
            <a:fillRect/>
          </a:stretch>
        </p:blipFill>
        <p:spPr>
          <a:xfrm>
            <a:off x="1362997" y="2051426"/>
            <a:ext cx="6418000" cy="2452375"/>
          </a:xfrm>
          <a:prstGeom prst="rect">
            <a:avLst/>
          </a:prstGeom>
          <a:noFill/>
          <a:ln>
            <a:noFill/>
          </a:ln>
        </p:spPr>
      </p:pic>
      <p:sp>
        <p:nvSpPr>
          <p:cNvPr id="223" name="Google Shape;223;p34"/>
          <p:cNvSpPr/>
          <p:nvPr/>
        </p:nvSpPr>
        <p:spPr>
          <a:xfrm>
            <a:off x="1550500" y="2767050"/>
            <a:ext cx="6230400" cy="1736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5"/>
          <p:cNvSpPr txBox="1"/>
          <p:nvPr>
            <p:ph idx="4294967295" type="title"/>
          </p:nvPr>
        </p:nvSpPr>
        <p:spPr>
          <a:xfrm>
            <a:off x="1348488" y="97900"/>
            <a:ext cx="6321600" cy="635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Experiment</a:t>
            </a:r>
            <a:endParaRPr/>
          </a:p>
        </p:txBody>
      </p:sp>
      <p:pic>
        <p:nvPicPr>
          <p:cNvPr id="229" name="Google Shape;229;p35" title="homepage.png"/>
          <p:cNvPicPr preferRelativeResize="0"/>
          <p:nvPr/>
        </p:nvPicPr>
        <p:blipFill rotWithShape="1">
          <a:blip r:embed="rId3">
            <a:alphaModFix/>
          </a:blip>
          <a:srcRect b="54471" l="0" r="0" t="0"/>
          <a:stretch/>
        </p:blipFill>
        <p:spPr>
          <a:xfrm>
            <a:off x="59150" y="1276850"/>
            <a:ext cx="1962675" cy="1985724"/>
          </a:xfrm>
          <a:prstGeom prst="rect">
            <a:avLst/>
          </a:prstGeom>
          <a:noFill/>
          <a:ln>
            <a:noFill/>
          </a:ln>
        </p:spPr>
      </p:pic>
      <p:pic>
        <p:nvPicPr>
          <p:cNvPr id="230" name="Google Shape;230;p35" title="homepage2.png"/>
          <p:cNvPicPr preferRelativeResize="0"/>
          <p:nvPr/>
        </p:nvPicPr>
        <p:blipFill rotWithShape="1">
          <a:blip r:embed="rId4">
            <a:alphaModFix/>
          </a:blip>
          <a:srcRect b="54471" l="0" r="0" t="0"/>
          <a:stretch/>
        </p:blipFill>
        <p:spPr>
          <a:xfrm>
            <a:off x="1783225" y="1276849"/>
            <a:ext cx="1962675" cy="1985716"/>
          </a:xfrm>
          <a:prstGeom prst="rect">
            <a:avLst/>
          </a:prstGeom>
          <a:noFill/>
          <a:ln>
            <a:noFill/>
          </a:ln>
        </p:spPr>
      </p:pic>
      <p:pic>
        <p:nvPicPr>
          <p:cNvPr id="231" name="Google Shape;231;p35" title="homepage3.png"/>
          <p:cNvPicPr preferRelativeResize="0"/>
          <p:nvPr/>
        </p:nvPicPr>
        <p:blipFill rotWithShape="1">
          <a:blip r:embed="rId5">
            <a:alphaModFix/>
          </a:blip>
          <a:srcRect b="54471" l="0" r="0" t="0"/>
          <a:stretch/>
        </p:blipFill>
        <p:spPr>
          <a:xfrm>
            <a:off x="3562875" y="1276849"/>
            <a:ext cx="1962675" cy="1985716"/>
          </a:xfrm>
          <a:prstGeom prst="rect">
            <a:avLst/>
          </a:prstGeom>
          <a:noFill/>
          <a:ln>
            <a:noFill/>
          </a:ln>
        </p:spPr>
      </p:pic>
      <p:pic>
        <p:nvPicPr>
          <p:cNvPr id="232" name="Google Shape;232;p35" title="homepage4.png"/>
          <p:cNvPicPr preferRelativeResize="0"/>
          <p:nvPr/>
        </p:nvPicPr>
        <p:blipFill rotWithShape="1">
          <a:blip r:embed="rId6">
            <a:alphaModFix/>
          </a:blip>
          <a:srcRect b="54471" l="0" r="0" t="0"/>
          <a:stretch/>
        </p:blipFill>
        <p:spPr>
          <a:xfrm>
            <a:off x="5342525" y="1276849"/>
            <a:ext cx="1962675" cy="1985716"/>
          </a:xfrm>
          <a:prstGeom prst="rect">
            <a:avLst/>
          </a:prstGeom>
          <a:noFill/>
          <a:ln>
            <a:noFill/>
          </a:ln>
        </p:spPr>
      </p:pic>
      <p:pic>
        <p:nvPicPr>
          <p:cNvPr id="233" name="Google Shape;233;p35" title="homepage5.png"/>
          <p:cNvPicPr preferRelativeResize="0"/>
          <p:nvPr/>
        </p:nvPicPr>
        <p:blipFill rotWithShape="1">
          <a:blip r:embed="rId7">
            <a:alphaModFix/>
          </a:blip>
          <a:srcRect b="54471" l="0" r="0" t="0"/>
          <a:stretch/>
        </p:blipFill>
        <p:spPr>
          <a:xfrm>
            <a:off x="7122175" y="1276849"/>
            <a:ext cx="1962675" cy="1985716"/>
          </a:xfrm>
          <a:prstGeom prst="rect">
            <a:avLst/>
          </a:prstGeom>
          <a:noFill/>
          <a:ln>
            <a:noFill/>
          </a:ln>
        </p:spPr>
      </p:pic>
      <p:sp>
        <p:nvSpPr>
          <p:cNvPr id="234" name="Google Shape;234;p35"/>
          <p:cNvSpPr txBox="1"/>
          <p:nvPr/>
        </p:nvSpPr>
        <p:spPr>
          <a:xfrm>
            <a:off x="559576" y="844725"/>
            <a:ext cx="836400" cy="32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Lato"/>
                <a:ea typeface="Lato"/>
                <a:cs typeface="Lato"/>
                <a:sym typeface="Lato"/>
              </a:rPr>
              <a:t>8:27</a:t>
            </a:r>
            <a:endParaRPr sz="1800">
              <a:solidFill>
                <a:schemeClr val="dk2"/>
              </a:solidFill>
              <a:latin typeface="Lato"/>
              <a:ea typeface="Lato"/>
              <a:cs typeface="Lato"/>
              <a:sym typeface="Lato"/>
            </a:endParaRPr>
          </a:p>
        </p:txBody>
      </p:sp>
      <p:sp>
        <p:nvSpPr>
          <p:cNvPr id="235" name="Google Shape;235;p35"/>
          <p:cNvSpPr txBox="1"/>
          <p:nvPr/>
        </p:nvSpPr>
        <p:spPr>
          <a:xfrm>
            <a:off x="2311426" y="844725"/>
            <a:ext cx="836400" cy="32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Lato"/>
                <a:ea typeface="Lato"/>
                <a:cs typeface="Lato"/>
                <a:sym typeface="Lato"/>
              </a:rPr>
              <a:t>8:28</a:t>
            </a:r>
            <a:endParaRPr sz="1800">
              <a:solidFill>
                <a:schemeClr val="dk2"/>
              </a:solidFill>
              <a:latin typeface="Lato"/>
              <a:ea typeface="Lato"/>
              <a:cs typeface="Lato"/>
              <a:sym typeface="Lato"/>
            </a:endParaRPr>
          </a:p>
        </p:txBody>
      </p:sp>
      <p:sp>
        <p:nvSpPr>
          <p:cNvPr id="236" name="Google Shape;236;p35"/>
          <p:cNvSpPr txBox="1"/>
          <p:nvPr/>
        </p:nvSpPr>
        <p:spPr>
          <a:xfrm>
            <a:off x="4126026" y="844725"/>
            <a:ext cx="836400" cy="32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Lato"/>
                <a:ea typeface="Lato"/>
                <a:cs typeface="Lato"/>
                <a:sym typeface="Lato"/>
              </a:rPr>
              <a:t>8:28</a:t>
            </a:r>
            <a:endParaRPr sz="1800">
              <a:solidFill>
                <a:schemeClr val="dk2"/>
              </a:solidFill>
              <a:latin typeface="Lato"/>
              <a:ea typeface="Lato"/>
              <a:cs typeface="Lato"/>
              <a:sym typeface="Lato"/>
            </a:endParaRPr>
          </a:p>
        </p:txBody>
      </p:sp>
      <p:sp>
        <p:nvSpPr>
          <p:cNvPr id="237" name="Google Shape;237;p35"/>
          <p:cNvSpPr txBox="1"/>
          <p:nvPr/>
        </p:nvSpPr>
        <p:spPr>
          <a:xfrm>
            <a:off x="5842963" y="844725"/>
            <a:ext cx="836400" cy="32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Lato"/>
                <a:ea typeface="Lato"/>
                <a:cs typeface="Lato"/>
                <a:sym typeface="Lato"/>
              </a:rPr>
              <a:t>8:28</a:t>
            </a:r>
            <a:endParaRPr sz="1800">
              <a:solidFill>
                <a:schemeClr val="dk2"/>
              </a:solidFill>
              <a:latin typeface="Lato"/>
              <a:ea typeface="Lato"/>
              <a:cs typeface="Lato"/>
              <a:sym typeface="Lato"/>
            </a:endParaRPr>
          </a:p>
        </p:txBody>
      </p:sp>
      <p:sp>
        <p:nvSpPr>
          <p:cNvPr id="238" name="Google Shape;238;p35"/>
          <p:cNvSpPr txBox="1"/>
          <p:nvPr/>
        </p:nvSpPr>
        <p:spPr>
          <a:xfrm>
            <a:off x="7622613" y="844725"/>
            <a:ext cx="836400" cy="32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Lato"/>
                <a:ea typeface="Lato"/>
                <a:cs typeface="Lato"/>
                <a:sym typeface="Lato"/>
              </a:rPr>
              <a:t>8:30</a:t>
            </a:r>
            <a:endParaRPr sz="1800">
              <a:solidFill>
                <a:schemeClr val="dk2"/>
              </a:solidFill>
              <a:latin typeface="Lato"/>
              <a:ea typeface="Lato"/>
              <a:cs typeface="Lato"/>
              <a:sym typeface="Lato"/>
            </a:endParaRPr>
          </a:p>
        </p:txBody>
      </p:sp>
      <p:sp>
        <p:nvSpPr>
          <p:cNvPr id="239" name="Google Shape;239;p35"/>
          <p:cNvSpPr txBox="1"/>
          <p:nvPr/>
        </p:nvSpPr>
        <p:spPr>
          <a:xfrm>
            <a:off x="1934100" y="3625800"/>
            <a:ext cx="5150400" cy="74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Lato"/>
                <a:ea typeface="Lato"/>
                <a:cs typeface="Lato"/>
                <a:sym typeface="Lato"/>
              </a:rPr>
              <a:t>The “garbage cleanup” button was NOT pressed in between app openings</a:t>
            </a:r>
            <a:endParaRPr sz="1800">
              <a:solidFill>
                <a:schemeClr val="dk2"/>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6"/>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SpeedClean</a:t>
            </a:r>
            <a:endParaRPr/>
          </a:p>
        </p:txBody>
      </p:sp>
      <p:pic>
        <p:nvPicPr>
          <p:cNvPr id="245" name="Google Shape;245;p36"/>
          <p:cNvPicPr preferRelativeResize="0"/>
          <p:nvPr/>
        </p:nvPicPr>
        <p:blipFill rotWithShape="1">
          <a:blip r:embed="rId3">
            <a:alphaModFix/>
          </a:blip>
          <a:srcRect b="0" l="0" r="77009" t="0"/>
          <a:stretch/>
        </p:blipFill>
        <p:spPr>
          <a:xfrm>
            <a:off x="90550" y="461700"/>
            <a:ext cx="2175124" cy="2027350"/>
          </a:xfrm>
          <a:prstGeom prst="rect">
            <a:avLst/>
          </a:prstGeom>
          <a:noFill/>
          <a:ln>
            <a:noFill/>
          </a:ln>
        </p:spPr>
      </p:pic>
      <p:sp>
        <p:nvSpPr>
          <p:cNvPr id="246" name="Google Shape;246;p36"/>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In-app “functions”</a:t>
            </a:r>
            <a:endParaRPr/>
          </a:p>
          <a:p>
            <a:pPr indent="-317500" lvl="1" marL="914400" rtl="0" algn="l">
              <a:spcBef>
                <a:spcPts val="0"/>
              </a:spcBef>
              <a:spcAft>
                <a:spcPts val="0"/>
              </a:spcAft>
              <a:buSzPts val="1400"/>
              <a:buChar char="○"/>
            </a:pPr>
            <a:r>
              <a:rPr lang="en"/>
              <a:t>Junk Clean</a:t>
            </a:r>
            <a:endParaRPr/>
          </a:p>
          <a:p>
            <a:pPr indent="-317500" lvl="1" marL="914400" rtl="0" algn="l">
              <a:spcBef>
                <a:spcPts val="0"/>
              </a:spcBef>
              <a:spcAft>
                <a:spcPts val="0"/>
              </a:spcAft>
              <a:buSzPts val="1400"/>
              <a:buChar char="○"/>
            </a:pPr>
            <a:r>
              <a:rPr lang="en"/>
              <a:t>Phone Booster</a:t>
            </a:r>
            <a:endParaRPr/>
          </a:p>
          <a:p>
            <a:pPr indent="-317500" lvl="1" marL="914400" rtl="0" algn="l">
              <a:spcBef>
                <a:spcPts val="0"/>
              </a:spcBef>
              <a:spcAft>
                <a:spcPts val="0"/>
              </a:spcAft>
              <a:buSzPts val="1400"/>
              <a:buChar char="○"/>
            </a:pPr>
            <a:r>
              <a:rPr lang="en"/>
              <a:t>App Manager</a:t>
            </a:r>
            <a:endParaRPr/>
          </a:p>
          <a:p>
            <a:pPr indent="-317500" lvl="1" marL="914400" rtl="0" algn="l">
              <a:spcBef>
                <a:spcPts val="0"/>
              </a:spcBef>
              <a:spcAft>
                <a:spcPts val="0"/>
              </a:spcAft>
              <a:buSzPts val="1400"/>
              <a:buChar char="○"/>
            </a:pPr>
            <a:r>
              <a:rPr lang="en"/>
              <a:t>Battery Saver</a:t>
            </a:r>
            <a:endParaRPr/>
          </a:p>
          <a:p>
            <a:pPr indent="-317500" lvl="1" marL="914400" rtl="0" algn="l">
              <a:spcBef>
                <a:spcPts val="0"/>
              </a:spcBef>
              <a:spcAft>
                <a:spcPts val="0"/>
              </a:spcAft>
              <a:buSzPts val="1400"/>
              <a:buChar char="○"/>
            </a:pPr>
            <a:r>
              <a:rPr lang="en"/>
              <a:t>CPU Cooler</a:t>
            </a:r>
            <a:endParaRPr/>
          </a:p>
          <a:p>
            <a:pPr indent="-342900" lvl="0" marL="457200" rtl="0" algn="l">
              <a:spcBef>
                <a:spcPts val="0"/>
              </a:spcBef>
              <a:spcAft>
                <a:spcPts val="0"/>
              </a:spcAft>
              <a:buSzPts val="1800"/>
              <a:buChar char="●"/>
            </a:pPr>
            <a:r>
              <a:rPr lang="en"/>
              <a:t>Not in app store</a:t>
            </a:r>
            <a:endParaRPr/>
          </a:p>
          <a:p>
            <a:pPr indent="-342900" lvl="0" marL="457200" rtl="0" algn="l">
              <a:spcBef>
                <a:spcPts val="0"/>
              </a:spcBef>
              <a:spcAft>
                <a:spcPts val="0"/>
              </a:spcAft>
              <a:buSzPts val="1800"/>
              <a:buChar char="●"/>
            </a:pPr>
            <a:r>
              <a:rPr lang="en"/>
              <a:t>MobSF score: 48</a:t>
            </a:r>
            <a:endParaRPr/>
          </a:p>
          <a:p>
            <a:pPr indent="-342900" lvl="0" marL="457200" rtl="0" algn="l">
              <a:spcBef>
                <a:spcPts val="0"/>
              </a:spcBef>
              <a:spcAft>
                <a:spcPts val="0"/>
              </a:spcAft>
              <a:buSzPts val="1800"/>
              <a:buChar char="●"/>
            </a:pPr>
            <a:r>
              <a:rPr lang="en"/>
              <a:t>VirusTotal score: 18/64</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7"/>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SpeedClean</a:t>
            </a:r>
            <a:endParaRPr/>
          </a:p>
        </p:txBody>
      </p:sp>
      <p:pic>
        <p:nvPicPr>
          <p:cNvPr id="252" name="Google Shape;252;p37"/>
          <p:cNvPicPr preferRelativeResize="0"/>
          <p:nvPr/>
        </p:nvPicPr>
        <p:blipFill>
          <a:blip r:embed="rId3">
            <a:alphaModFix/>
          </a:blip>
          <a:stretch>
            <a:fillRect/>
          </a:stretch>
        </p:blipFill>
        <p:spPr>
          <a:xfrm>
            <a:off x="179675" y="575950"/>
            <a:ext cx="2007375" cy="4207124"/>
          </a:xfrm>
          <a:prstGeom prst="rect">
            <a:avLst/>
          </a:prstGeom>
          <a:noFill/>
          <a:ln>
            <a:noFill/>
          </a:ln>
        </p:spPr>
      </p:pic>
      <p:sp>
        <p:nvSpPr>
          <p:cNvPr id="253" name="Google Shape;253;p37"/>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Unable to run properly in VM</a:t>
            </a:r>
            <a:endParaRPr/>
          </a:p>
          <a:p>
            <a:pPr indent="-317500" lvl="1" marL="914400" rtl="0" algn="l">
              <a:spcBef>
                <a:spcPts val="0"/>
              </a:spcBef>
              <a:spcAft>
                <a:spcPts val="0"/>
              </a:spcAft>
              <a:buSzPts val="1400"/>
              <a:buChar char="○"/>
            </a:pPr>
            <a:r>
              <a:rPr lang="en"/>
              <a:t>MobSF - Anti-VM Code </a:t>
            </a:r>
            <a:endParaRPr/>
          </a:p>
          <a:p>
            <a:pPr indent="-317500" lvl="1" marL="914400" rtl="0" algn="l">
              <a:spcBef>
                <a:spcPts val="0"/>
              </a:spcBef>
              <a:spcAft>
                <a:spcPts val="0"/>
              </a:spcAft>
              <a:buSzPts val="1400"/>
              <a:buChar char="○"/>
            </a:pPr>
            <a:r>
              <a:rPr lang="en"/>
              <a:t>Built for an older version of Android</a:t>
            </a:r>
            <a:endParaRPr/>
          </a:p>
          <a:p>
            <a:pPr indent="-317500" lvl="1" marL="914400" rtl="0" algn="l">
              <a:spcBef>
                <a:spcPts val="0"/>
              </a:spcBef>
              <a:spcAft>
                <a:spcPts val="0"/>
              </a:spcAft>
              <a:buSzPts val="1400"/>
              <a:buChar char="○"/>
            </a:pPr>
            <a:r>
              <a:rPr lang="en"/>
              <a:t>Still failed</a:t>
            </a:r>
            <a:endParaRPr/>
          </a:p>
        </p:txBody>
      </p:sp>
      <p:pic>
        <p:nvPicPr>
          <p:cNvPr id="254" name="Google Shape;254;p37"/>
          <p:cNvPicPr preferRelativeResize="0"/>
          <p:nvPr/>
        </p:nvPicPr>
        <p:blipFill>
          <a:blip r:embed="rId4">
            <a:alphaModFix/>
          </a:blip>
          <a:stretch>
            <a:fillRect/>
          </a:stretch>
        </p:blipFill>
        <p:spPr>
          <a:xfrm>
            <a:off x="6801564" y="637237"/>
            <a:ext cx="2244734" cy="40845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8"/>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SpeedClean</a:t>
            </a:r>
            <a:endParaRPr/>
          </a:p>
        </p:txBody>
      </p:sp>
      <p:pic>
        <p:nvPicPr>
          <p:cNvPr id="260" name="Google Shape;260;p38" title="SpeedCleanWarning.png"/>
          <p:cNvPicPr preferRelativeResize="0"/>
          <p:nvPr/>
        </p:nvPicPr>
        <p:blipFill>
          <a:blip r:embed="rId3">
            <a:alphaModFix/>
          </a:blip>
          <a:stretch>
            <a:fillRect/>
          </a:stretch>
        </p:blipFill>
        <p:spPr>
          <a:xfrm>
            <a:off x="311150" y="632951"/>
            <a:ext cx="1784351" cy="3965224"/>
          </a:xfrm>
          <a:prstGeom prst="rect">
            <a:avLst/>
          </a:prstGeom>
          <a:noFill/>
          <a:ln>
            <a:noFill/>
          </a:ln>
        </p:spPr>
      </p:pic>
      <p:sp>
        <p:nvSpPr>
          <p:cNvPr id="261" name="Google Shape;261;p38"/>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Finally installed on an Android phone</a:t>
            </a:r>
            <a:endParaRPr/>
          </a:p>
          <a:p>
            <a:pPr indent="-342900" lvl="0" marL="457200" rtl="0" algn="l">
              <a:spcBef>
                <a:spcPts val="0"/>
              </a:spcBef>
              <a:spcAft>
                <a:spcPts val="0"/>
              </a:spcAft>
              <a:buSzPts val="1800"/>
              <a:buChar char="●"/>
            </a:pPr>
            <a:r>
              <a:rPr lang="en"/>
              <a:t>Immediate warning when installed through adb</a:t>
            </a:r>
            <a:endParaRPr/>
          </a:p>
          <a:p>
            <a:pPr indent="-342900" lvl="0" marL="457200" rtl="0" algn="l">
              <a:spcBef>
                <a:spcPts val="0"/>
              </a:spcBef>
              <a:spcAft>
                <a:spcPts val="0"/>
              </a:spcAft>
              <a:buSzPts val="1800"/>
              <a:buChar char="●"/>
            </a:pPr>
            <a:r>
              <a:rPr lang="en"/>
              <a:t>Potentially </a:t>
            </a:r>
            <a:r>
              <a:rPr lang="en"/>
              <a:t>Dangerous</a:t>
            </a:r>
            <a:r>
              <a:rPr lang="en"/>
              <a:t> Permissions used:</a:t>
            </a:r>
            <a:endParaRPr/>
          </a:p>
          <a:p>
            <a:pPr indent="-317500" lvl="1" marL="914400" rtl="0" algn="l">
              <a:spcBef>
                <a:spcPts val="0"/>
              </a:spcBef>
              <a:spcAft>
                <a:spcPts val="0"/>
              </a:spcAft>
              <a:buSzPts val="1400"/>
              <a:buChar char="○"/>
            </a:pPr>
            <a:r>
              <a:rPr lang="en"/>
              <a:t>ACCESS_NETWORK_STATE</a:t>
            </a:r>
            <a:endParaRPr/>
          </a:p>
          <a:p>
            <a:pPr indent="-317500" lvl="1" marL="914400" rtl="0" algn="l">
              <a:spcBef>
                <a:spcPts val="0"/>
              </a:spcBef>
              <a:spcAft>
                <a:spcPts val="0"/>
              </a:spcAft>
              <a:buSzPts val="1400"/>
              <a:buChar char="○"/>
            </a:pPr>
            <a:r>
              <a:rPr lang="en"/>
              <a:t>GET_ACCOUNTS</a:t>
            </a:r>
            <a:endParaRPr/>
          </a:p>
          <a:p>
            <a:pPr indent="-317500" lvl="1" marL="914400" rtl="0" algn="l">
              <a:spcBef>
                <a:spcPts val="0"/>
              </a:spcBef>
              <a:spcAft>
                <a:spcPts val="0"/>
              </a:spcAft>
              <a:buSzPts val="1400"/>
              <a:buChar char="○"/>
            </a:pPr>
            <a:r>
              <a:rPr lang="en"/>
              <a:t>INTERNET</a:t>
            </a:r>
            <a:endParaRPr/>
          </a:p>
          <a:p>
            <a:pPr indent="-317500" lvl="1" marL="914400" rtl="0" algn="l">
              <a:spcBef>
                <a:spcPts val="0"/>
              </a:spcBef>
              <a:spcAft>
                <a:spcPts val="0"/>
              </a:spcAft>
              <a:buSzPts val="1400"/>
              <a:buChar char="○"/>
            </a:pPr>
            <a:r>
              <a:rPr lang="en"/>
              <a:t>ACCESS_WIFI_STATE</a:t>
            </a:r>
            <a:endParaRPr/>
          </a:p>
          <a:p>
            <a:pPr indent="-317500" lvl="1" marL="914400" rtl="0" algn="l">
              <a:spcBef>
                <a:spcPts val="0"/>
              </a:spcBef>
              <a:spcAft>
                <a:spcPts val="0"/>
              </a:spcAft>
              <a:buSzPts val="1400"/>
              <a:buChar char="○"/>
            </a:pPr>
            <a:r>
              <a:rPr lang="en"/>
              <a:t>READ_PHONE_STATE</a:t>
            </a:r>
            <a:endParaRPr/>
          </a:p>
          <a:p>
            <a:pPr indent="-317500" lvl="1" marL="914400" rtl="0" algn="l">
              <a:spcBef>
                <a:spcPts val="0"/>
              </a:spcBef>
              <a:spcAft>
                <a:spcPts val="0"/>
              </a:spcAft>
              <a:buSzPts val="1400"/>
              <a:buChar char="○"/>
            </a:pPr>
            <a:r>
              <a:rPr lang="en"/>
              <a:t>WAKE_LOCK</a:t>
            </a:r>
            <a:endParaRPr/>
          </a:p>
          <a:p>
            <a:pPr indent="-317500" lvl="1" marL="914400" rtl="0" algn="l">
              <a:spcBef>
                <a:spcPts val="0"/>
              </a:spcBef>
              <a:spcAft>
                <a:spcPts val="0"/>
              </a:spcAft>
              <a:buSzPts val="1400"/>
              <a:buChar char="○"/>
            </a:pPr>
            <a:r>
              <a:rPr lang="en"/>
              <a:t>WRITE_EXTERNAL_STORAGE</a:t>
            </a:r>
            <a:endParaRPr/>
          </a:p>
          <a:p>
            <a:pPr indent="-317500" lvl="1" marL="914400" rtl="0" algn="l">
              <a:spcBef>
                <a:spcPts val="0"/>
              </a:spcBef>
              <a:spcAft>
                <a:spcPts val="0"/>
              </a:spcAft>
              <a:buSzPts val="1400"/>
              <a:buChar char="○"/>
            </a:pPr>
            <a:r>
              <a:rPr lang="en"/>
              <a:t>REQUEST_INSTALL_PACKAGES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9"/>
          <p:cNvSpPr txBox="1"/>
          <p:nvPr>
            <p:ph idx="1" type="body"/>
          </p:nvPr>
        </p:nvSpPr>
        <p:spPr>
          <a:xfrm>
            <a:off x="2410104" y="1595775"/>
            <a:ext cx="44997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Not </a:t>
            </a:r>
            <a:r>
              <a:rPr lang="en"/>
              <a:t>completely</a:t>
            </a:r>
            <a:r>
              <a:rPr lang="en"/>
              <a:t> obfuscated</a:t>
            </a:r>
            <a:endParaRPr/>
          </a:p>
          <a:p>
            <a:pPr indent="-342900" lvl="0" marL="457200" rtl="0" algn="l">
              <a:spcBef>
                <a:spcPts val="0"/>
              </a:spcBef>
              <a:spcAft>
                <a:spcPts val="0"/>
              </a:spcAft>
              <a:buSzPts val="1800"/>
              <a:buChar char="●"/>
            </a:pPr>
            <a:r>
              <a:rPr lang="en"/>
              <a:t>Intentionally confusing</a:t>
            </a:r>
            <a:endParaRPr/>
          </a:p>
        </p:txBody>
      </p:sp>
      <p:sp>
        <p:nvSpPr>
          <p:cNvPr id="267" name="Google Shape;267;p39"/>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SpeedClean</a:t>
            </a:r>
            <a:endParaRPr/>
          </a:p>
        </p:txBody>
      </p:sp>
      <p:pic>
        <p:nvPicPr>
          <p:cNvPr id="268" name="Google Shape;268;p39"/>
          <p:cNvPicPr preferRelativeResize="0"/>
          <p:nvPr/>
        </p:nvPicPr>
        <p:blipFill>
          <a:blip r:embed="rId3">
            <a:alphaModFix/>
          </a:blip>
          <a:stretch>
            <a:fillRect/>
          </a:stretch>
        </p:blipFill>
        <p:spPr>
          <a:xfrm>
            <a:off x="211375" y="605675"/>
            <a:ext cx="2188885" cy="3932151"/>
          </a:xfrm>
          <a:prstGeom prst="rect">
            <a:avLst/>
          </a:prstGeom>
          <a:noFill/>
          <a:ln>
            <a:noFill/>
          </a:ln>
        </p:spPr>
      </p:pic>
      <p:pic>
        <p:nvPicPr>
          <p:cNvPr id="269" name="Google Shape;269;p39"/>
          <p:cNvPicPr preferRelativeResize="0"/>
          <p:nvPr/>
        </p:nvPicPr>
        <p:blipFill>
          <a:blip r:embed="rId4">
            <a:alphaModFix/>
          </a:blip>
          <a:stretch>
            <a:fillRect/>
          </a:stretch>
        </p:blipFill>
        <p:spPr>
          <a:xfrm>
            <a:off x="7220350" y="605675"/>
            <a:ext cx="1357450" cy="39321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0"/>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SpeedClean - mReciever</a:t>
            </a:r>
            <a:endParaRPr/>
          </a:p>
        </p:txBody>
      </p:sp>
      <p:pic>
        <p:nvPicPr>
          <p:cNvPr id="275" name="Google Shape;275;p40"/>
          <p:cNvPicPr preferRelativeResize="0"/>
          <p:nvPr/>
        </p:nvPicPr>
        <p:blipFill>
          <a:blip r:embed="rId3">
            <a:alphaModFix/>
          </a:blip>
          <a:stretch>
            <a:fillRect/>
          </a:stretch>
        </p:blipFill>
        <p:spPr>
          <a:xfrm>
            <a:off x="5296400" y="1211350"/>
            <a:ext cx="3425451" cy="2079400"/>
          </a:xfrm>
          <a:prstGeom prst="rect">
            <a:avLst/>
          </a:prstGeom>
          <a:noFill/>
          <a:ln>
            <a:noFill/>
          </a:ln>
        </p:spPr>
      </p:pic>
      <p:sp>
        <p:nvSpPr>
          <p:cNvPr id="276" name="Google Shape;276;p40"/>
          <p:cNvSpPr txBox="1"/>
          <p:nvPr>
            <p:ph idx="1" type="body"/>
          </p:nvPr>
        </p:nvSpPr>
        <p:spPr>
          <a:xfrm>
            <a:off x="2410104" y="1595775"/>
            <a:ext cx="44997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Case: SCREEN_OFF</a:t>
            </a:r>
            <a:endParaRPr/>
          </a:p>
          <a:p>
            <a:pPr indent="-342900" lvl="0" marL="914400" rtl="0" algn="l">
              <a:spcBef>
                <a:spcPts val="0"/>
              </a:spcBef>
              <a:spcAft>
                <a:spcPts val="0"/>
              </a:spcAft>
              <a:buSzPts val="1800"/>
              <a:buAutoNum type="arabicPeriod"/>
            </a:pPr>
            <a:r>
              <a:rPr lang="en"/>
              <a:t>Log event</a:t>
            </a:r>
            <a:endParaRPr/>
          </a:p>
          <a:p>
            <a:pPr indent="-342900" lvl="0" marL="914400" rtl="0" algn="l">
              <a:spcBef>
                <a:spcPts val="0"/>
              </a:spcBef>
              <a:spcAft>
                <a:spcPts val="0"/>
              </a:spcAft>
              <a:buSzPts val="1800"/>
              <a:buAutoNum type="arabicPeriod"/>
            </a:pPr>
            <a:r>
              <a:rPr lang="en"/>
              <a:t>Start OnePiexlActivity</a:t>
            </a:r>
            <a:endParaRPr/>
          </a:p>
          <a:p>
            <a:pPr indent="-342900" lvl="0" marL="914400" rtl="0" algn="l">
              <a:spcBef>
                <a:spcPts val="0"/>
              </a:spcBef>
              <a:spcAft>
                <a:spcPts val="0"/>
              </a:spcAft>
              <a:buSzPts val="1800"/>
              <a:buAutoNum type="arabicPeriod"/>
            </a:pPr>
            <a:r>
              <a:rPr lang="en"/>
              <a:t>Shut down app lock timer</a:t>
            </a:r>
            <a:endParaRPr/>
          </a:p>
          <a:p>
            <a:pPr indent="-342900" lvl="0" marL="457200" rtl="0" algn="l">
              <a:spcBef>
                <a:spcPts val="0"/>
              </a:spcBef>
              <a:spcAft>
                <a:spcPts val="0"/>
              </a:spcAft>
              <a:buSzPts val="1800"/>
              <a:buChar char="●"/>
            </a:pPr>
            <a:r>
              <a:rPr lang="en"/>
              <a:t>Why?</a:t>
            </a:r>
            <a:endParaRPr/>
          </a:p>
          <a:p>
            <a:pPr indent="-317500" lvl="1" marL="914400" rtl="0" algn="l">
              <a:spcBef>
                <a:spcPts val="0"/>
              </a:spcBef>
              <a:spcAft>
                <a:spcPts val="0"/>
              </a:spcAft>
              <a:buSzPts val="1400"/>
              <a:buChar char="○"/>
            </a:pPr>
            <a:r>
              <a:rPr lang="en"/>
              <a:t>Persistence</a:t>
            </a:r>
            <a:endParaRPr/>
          </a:p>
          <a:p>
            <a:pPr indent="-317500" lvl="1" marL="914400" rtl="0" algn="l">
              <a:spcBef>
                <a:spcPts val="0"/>
              </a:spcBef>
              <a:spcAft>
                <a:spcPts val="0"/>
              </a:spcAft>
              <a:buSzPts val="1400"/>
              <a:buChar char="○"/>
            </a:pPr>
            <a:r>
              <a:rPr lang="en"/>
              <a:t>Tasks are uninterrupted by lock screen</a:t>
            </a:r>
            <a:endParaRPr/>
          </a:p>
          <a:p>
            <a:pPr indent="-317500" lvl="1" marL="914400" rtl="0" algn="l">
              <a:spcBef>
                <a:spcPts val="0"/>
              </a:spcBef>
              <a:spcAft>
                <a:spcPts val="0"/>
              </a:spcAft>
              <a:buSzPts val="1400"/>
              <a:buChar char="○"/>
            </a:pPr>
            <a:r>
              <a:rPr lang="en"/>
              <a:t>Allows it to remain active</a:t>
            </a:r>
            <a:endParaRPr/>
          </a:p>
        </p:txBody>
      </p:sp>
      <p:sp>
        <p:nvSpPr>
          <p:cNvPr id="277" name="Google Shape;277;p40"/>
          <p:cNvSpPr/>
          <p:nvPr/>
        </p:nvSpPr>
        <p:spPr>
          <a:xfrm>
            <a:off x="6370725" y="2312775"/>
            <a:ext cx="2351100" cy="697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1"/>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SpeedClean - OnePiexlActivity</a:t>
            </a:r>
            <a:endParaRPr/>
          </a:p>
        </p:txBody>
      </p:sp>
      <p:pic>
        <p:nvPicPr>
          <p:cNvPr id="283" name="Google Shape;283;p41"/>
          <p:cNvPicPr preferRelativeResize="0"/>
          <p:nvPr/>
        </p:nvPicPr>
        <p:blipFill>
          <a:blip r:embed="rId3">
            <a:alphaModFix/>
          </a:blip>
          <a:stretch>
            <a:fillRect/>
          </a:stretch>
        </p:blipFill>
        <p:spPr>
          <a:xfrm>
            <a:off x="211375" y="605675"/>
            <a:ext cx="2188885" cy="3932151"/>
          </a:xfrm>
          <a:prstGeom prst="rect">
            <a:avLst/>
          </a:prstGeom>
          <a:noFill/>
          <a:ln>
            <a:noFill/>
          </a:ln>
        </p:spPr>
      </p:pic>
      <p:pic>
        <p:nvPicPr>
          <p:cNvPr id="284" name="Google Shape;284;p41"/>
          <p:cNvPicPr preferRelativeResize="0"/>
          <p:nvPr/>
        </p:nvPicPr>
        <p:blipFill>
          <a:blip r:embed="rId4">
            <a:alphaModFix/>
          </a:blip>
          <a:stretch>
            <a:fillRect/>
          </a:stretch>
        </p:blipFill>
        <p:spPr>
          <a:xfrm>
            <a:off x="5791501" y="2851651"/>
            <a:ext cx="3246699" cy="1746525"/>
          </a:xfrm>
          <a:prstGeom prst="rect">
            <a:avLst/>
          </a:prstGeom>
          <a:noFill/>
          <a:ln>
            <a:noFill/>
          </a:ln>
        </p:spPr>
      </p:pic>
      <p:sp>
        <p:nvSpPr>
          <p:cNvPr id="285" name="Google Shape;285;p41"/>
          <p:cNvSpPr txBox="1"/>
          <p:nvPr>
            <p:ph idx="1" type="body"/>
          </p:nvPr>
        </p:nvSpPr>
        <p:spPr>
          <a:xfrm>
            <a:off x="2410104" y="1595775"/>
            <a:ext cx="44997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Creates a 1x1 pixel activity</a:t>
            </a:r>
            <a:endParaRPr/>
          </a:p>
          <a:p>
            <a:pPr indent="-342900" lvl="0" marL="457200" rtl="0" algn="l">
              <a:spcBef>
                <a:spcPts val="0"/>
              </a:spcBef>
              <a:spcAft>
                <a:spcPts val="0"/>
              </a:spcAft>
              <a:buSzPts val="1800"/>
              <a:buChar char="●"/>
            </a:pPr>
            <a:r>
              <a:rPr lang="en"/>
              <a:t>Used in m</a:t>
            </a:r>
            <a:r>
              <a:rPr lang="en"/>
              <a:t>Receiver</a:t>
            </a:r>
            <a:endParaRPr/>
          </a:p>
          <a:p>
            <a:pPr indent="-342900" lvl="0" marL="457200" rtl="0" algn="l">
              <a:spcBef>
                <a:spcPts val="0"/>
              </a:spcBef>
              <a:spcAft>
                <a:spcPts val="0"/>
              </a:spcAft>
              <a:buSzPts val="1800"/>
              <a:buChar char="●"/>
            </a:pPr>
            <a:r>
              <a:rPr lang="en"/>
              <a:t>Immediately finishes the activity when screen is turned on</a:t>
            </a:r>
            <a:endParaRPr/>
          </a:p>
        </p:txBody>
      </p:sp>
      <p:pic>
        <p:nvPicPr>
          <p:cNvPr id="286" name="Google Shape;286;p41"/>
          <p:cNvPicPr preferRelativeResize="0"/>
          <p:nvPr/>
        </p:nvPicPr>
        <p:blipFill>
          <a:blip r:embed="rId5">
            <a:alphaModFix/>
          </a:blip>
          <a:stretch>
            <a:fillRect/>
          </a:stretch>
        </p:blipFill>
        <p:spPr>
          <a:xfrm>
            <a:off x="2410100" y="3467400"/>
            <a:ext cx="3381400" cy="960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5"/>
          <p:cNvSpPr txBox="1"/>
          <p:nvPr>
            <p:ph type="title"/>
          </p:nvPr>
        </p:nvSpPr>
        <p:spPr>
          <a:xfrm>
            <a:off x="398700" y="560638"/>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are these popular?</a:t>
            </a:r>
            <a:endParaRPr/>
          </a:p>
        </p:txBody>
      </p:sp>
      <p:sp>
        <p:nvSpPr>
          <p:cNvPr id="89" name="Google Shape;89;p15"/>
          <p:cNvSpPr txBox="1"/>
          <p:nvPr>
            <p:ph idx="1" type="body"/>
          </p:nvPr>
        </p:nvSpPr>
        <p:spPr>
          <a:xfrm>
            <a:off x="408562" y="1580463"/>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Marketed to those with older devices, with advertisements such as this: </a:t>
            </a:r>
            <a:endParaRPr/>
          </a:p>
          <a:p>
            <a:pPr indent="-342900" lvl="0" marL="457200" rtl="0" algn="l">
              <a:spcBef>
                <a:spcPts val="0"/>
              </a:spcBef>
              <a:spcAft>
                <a:spcPts val="0"/>
              </a:spcAft>
              <a:buSzPts val="1800"/>
              <a:buChar char="●"/>
            </a:pPr>
            <a:r>
              <a:rPr lang="en"/>
              <a:t>Appealing UX and UI, with features showing “optimization” stats</a:t>
            </a:r>
            <a:endParaRPr/>
          </a:p>
          <a:p>
            <a:pPr indent="-342900" lvl="0" marL="457200" rtl="0" algn="l">
              <a:spcBef>
                <a:spcPts val="0"/>
              </a:spcBef>
              <a:spcAft>
                <a:spcPts val="0"/>
              </a:spcAft>
              <a:buSzPts val="1800"/>
              <a:buChar char="●"/>
            </a:pPr>
            <a:r>
              <a:rPr lang="en"/>
              <a:t>Promise instant results with one-tap</a:t>
            </a:r>
            <a:endParaRPr/>
          </a:p>
        </p:txBody>
      </p:sp>
      <p:pic>
        <p:nvPicPr>
          <p:cNvPr descr="This ad for a phone cleaner app called “Sweep Cleaner” uses a fake iOS  dialog box to make you think your photos will be deleted in 1 minute if you  don't download" id="90" name="Google Shape;90;p15"/>
          <p:cNvPicPr preferRelativeResize="0"/>
          <p:nvPr/>
        </p:nvPicPr>
        <p:blipFill>
          <a:blip r:embed="rId3">
            <a:alphaModFix/>
          </a:blip>
          <a:stretch>
            <a:fillRect/>
          </a:stretch>
        </p:blipFill>
        <p:spPr>
          <a:xfrm>
            <a:off x="6834800" y="464600"/>
            <a:ext cx="1951025" cy="42143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42"/>
          <p:cNvPicPr preferRelativeResize="0"/>
          <p:nvPr/>
        </p:nvPicPr>
        <p:blipFill>
          <a:blip r:embed="rId3">
            <a:alphaModFix/>
          </a:blip>
          <a:stretch>
            <a:fillRect/>
          </a:stretch>
        </p:blipFill>
        <p:spPr>
          <a:xfrm>
            <a:off x="5767625" y="2483125"/>
            <a:ext cx="3376374" cy="2129750"/>
          </a:xfrm>
          <a:prstGeom prst="rect">
            <a:avLst/>
          </a:prstGeom>
          <a:noFill/>
          <a:ln>
            <a:noFill/>
          </a:ln>
        </p:spPr>
      </p:pic>
      <p:sp>
        <p:nvSpPr>
          <p:cNvPr id="292" name="Google Shape;292;p42"/>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SpeedClean - mReciever (cont.)</a:t>
            </a:r>
            <a:endParaRPr/>
          </a:p>
        </p:txBody>
      </p:sp>
      <p:sp>
        <p:nvSpPr>
          <p:cNvPr id="293" name="Google Shape;293;p42"/>
          <p:cNvSpPr txBox="1"/>
          <p:nvPr>
            <p:ph idx="1" type="body"/>
          </p:nvPr>
        </p:nvSpPr>
        <p:spPr>
          <a:xfrm>
            <a:off x="2131079" y="1259025"/>
            <a:ext cx="44997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Case: USER_PRESENT</a:t>
            </a:r>
            <a:endParaRPr/>
          </a:p>
          <a:p>
            <a:pPr indent="-342900" lvl="0" marL="914400" rtl="0" algn="l">
              <a:spcBef>
                <a:spcPts val="0"/>
              </a:spcBef>
              <a:spcAft>
                <a:spcPts val="0"/>
              </a:spcAft>
              <a:buSzPts val="1800"/>
              <a:buAutoNum type="arabicPeriod"/>
            </a:pPr>
            <a:r>
              <a:rPr lang="en"/>
              <a:t>Log event as “speed unlock”</a:t>
            </a:r>
            <a:endParaRPr/>
          </a:p>
          <a:p>
            <a:pPr indent="-342900" lvl="0" marL="914400" rtl="0" algn="l">
              <a:spcBef>
                <a:spcPts val="0"/>
              </a:spcBef>
              <a:spcAft>
                <a:spcPts val="0"/>
              </a:spcAft>
              <a:buSzPts val="1800"/>
              <a:buAutoNum type="arabicPeriod"/>
            </a:pPr>
            <a:r>
              <a:rPr lang="en"/>
              <a:t>Send </a:t>
            </a:r>
            <a:r>
              <a:rPr lang="en"/>
              <a:t>analytics</a:t>
            </a:r>
            <a:r>
              <a:rPr lang="en"/>
              <a:t> to umeng</a:t>
            </a:r>
            <a:endParaRPr/>
          </a:p>
          <a:p>
            <a:pPr indent="-342900" lvl="0" marL="914400" rtl="0" algn="l">
              <a:spcBef>
                <a:spcPts val="0"/>
              </a:spcBef>
              <a:spcAft>
                <a:spcPts val="0"/>
              </a:spcAft>
              <a:buSzPts val="1800"/>
              <a:buAutoNum type="arabicPeriod"/>
            </a:pPr>
            <a:r>
              <a:rPr lang="en"/>
              <a:t>o.a creates instance which attempts to refresh the ad 		</a:t>
            </a:r>
            <a:r>
              <a:rPr lang="en"/>
              <a:t>cache</a:t>
            </a:r>
            <a:endParaRPr/>
          </a:p>
          <a:p>
            <a:pPr indent="-342900" lvl="0" marL="914400" rtl="0" algn="l">
              <a:spcBef>
                <a:spcPts val="0"/>
              </a:spcBef>
              <a:spcAft>
                <a:spcPts val="0"/>
              </a:spcAft>
              <a:buSzPts val="1800"/>
              <a:buAutoNum type="arabicPeriod"/>
            </a:pPr>
            <a:r>
              <a:rPr lang="en"/>
              <a:t>Call to g.l</a:t>
            </a:r>
            <a:endParaRPr/>
          </a:p>
          <a:p>
            <a:pPr indent="-342900" lvl="0" marL="914400" rtl="0" algn="l">
              <a:spcBef>
                <a:spcPts val="0"/>
              </a:spcBef>
              <a:spcAft>
                <a:spcPts val="0"/>
              </a:spcAft>
              <a:buSzPts val="1800"/>
              <a:buAutoNum type="arabicPeriod"/>
            </a:pPr>
            <a:r>
              <a:rPr lang="en"/>
              <a:t>Initialize ads </a:t>
            </a:r>
            <a:endParaRPr/>
          </a:p>
        </p:txBody>
      </p:sp>
      <p:sp>
        <p:nvSpPr>
          <p:cNvPr id="294" name="Google Shape;294;p42"/>
          <p:cNvSpPr/>
          <p:nvPr/>
        </p:nvSpPr>
        <p:spPr>
          <a:xfrm>
            <a:off x="6096125" y="2955700"/>
            <a:ext cx="1276800" cy="153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95" name="Google Shape;295;p42"/>
          <p:cNvSpPr/>
          <p:nvPr/>
        </p:nvSpPr>
        <p:spPr>
          <a:xfrm>
            <a:off x="6194175" y="3669550"/>
            <a:ext cx="1477500" cy="153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3"/>
          <p:cNvSpPr txBox="1"/>
          <p:nvPr>
            <p:ph idx="1" type="body"/>
          </p:nvPr>
        </p:nvSpPr>
        <p:spPr>
          <a:xfrm>
            <a:off x="2131079" y="1153625"/>
            <a:ext cx="44997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Run through checks to ensure 		  it can be started</a:t>
            </a:r>
            <a:endParaRPr/>
          </a:p>
          <a:p>
            <a:pPr indent="-317500" lvl="1" marL="914400" rtl="0" algn="l">
              <a:spcBef>
                <a:spcPts val="0"/>
              </a:spcBef>
              <a:spcAft>
                <a:spcPts val="0"/>
              </a:spcAft>
              <a:buSzPts val="1400"/>
              <a:buChar char="○"/>
            </a:pPr>
            <a:r>
              <a:rPr lang="en"/>
              <a:t>If no context passed</a:t>
            </a:r>
            <a:endParaRPr/>
          </a:p>
          <a:p>
            <a:pPr indent="-317500" lvl="1" marL="914400" rtl="0" algn="l">
              <a:spcBef>
                <a:spcPts val="0"/>
              </a:spcBef>
              <a:spcAft>
                <a:spcPts val="0"/>
              </a:spcAft>
              <a:buSzPts val="1400"/>
              <a:buChar char="○"/>
            </a:pPr>
            <a:r>
              <a:rPr lang="en"/>
              <a:t>If there is an app UI in frame</a:t>
            </a:r>
            <a:endParaRPr/>
          </a:p>
          <a:p>
            <a:pPr indent="-342900" lvl="0" marL="457200" rtl="0" algn="l">
              <a:spcBef>
                <a:spcPts val="0"/>
              </a:spcBef>
              <a:spcAft>
                <a:spcPts val="0"/>
              </a:spcAft>
              <a:buSzPts val="1800"/>
              <a:buChar char="●"/>
            </a:pPr>
            <a:r>
              <a:rPr lang="en"/>
              <a:t>Calls </a:t>
            </a:r>
            <a:r>
              <a:rPr lang="en"/>
              <a:t>TransparentActivity</a:t>
            </a:r>
            <a:endParaRPr/>
          </a:p>
        </p:txBody>
      </p:sp>
      <p:sp>
        <p:nvSpPr>
          <p:cNvPr id="301" name="Google Shape;301;p43"/>
          <p:cNvSpPr txBox="1"/>
          <p:nvPr>
            <p:ph type="title"/>
          </p:nvPr>
        </p:nvSpPr>
        <p:spPr>
          <a:xfrm>
            <a:off x="2131075"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SpeedClean - g.l</a:t>
            </a:r>
            <a:endParaRPr/>
          </a:p>
        </p:txBody>
      </p:sp>
      <p:pic>
        <p:nvPicPr>
          <p:cNvPr id="302" name="Google Shape;302;p43"/>
          <p:cNvPicPr preferRelativeResize="0"/>
          <p:nvPr/>
        </p:nvPicPr>
        <p:blipFill>
          <a:blip r:embed="rId3">
            <a:alphaModFix/>
          </a:blip>
          <a:stretch>
            <a:fillRect/>
          </a:stretch>
        </p:blipFill>
        <p:spPr>
          <a:xfrm>
            <a:off x="5217525" y="2376150"/>
            <a:ext cx="3926476" cy="2336300"/>
          </a:xfrm>
          <a:prstGeom prst="rect">
            <a:avLst/>
          </a:prstGeom>
          <a:noFill/>
          <a:ln>
            <a:noFill/>
          </a:ln>
        </p:spPr>
      </p:pic>
      <p:sp>
        <p:nvSpPr>
          <p:cNvPr id="303" name="Google Shape;303;p43"/>
          <p:cNvSpPr/>
          <p:nvPr/>
        </p:nvSpPr>
        <p:spPr>
          <a:xfrm>
            <a:off x="5616175" y="2747425"/>
            <a:ext cx="3527700" cy="842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44"/>
          <p:cNvPicPr preferRelativeResize="0"/>
          <p:nvPr/>
        </p:nvPicPr>
        <p:blipFill>
          <a:blip r:embed="rId3">
            <a:alphaModFix/>
          </a:blip>
          <a:stretch>
            <a:fillRect/>
          </a:stretch>
        </p:blipFill>
        <p:spPr>
          <a:xfrm>
            <a:off x="5389100" y="1152925"/>
            <a:ext cx="3754901" cy="2753600"/>
          </a:xfrm>
          <a:prstGeom prst="rect">
            <a:avLst/>
          </a:prstGeom>
          <a:noFill/>
          <a:ln>
            <a:noFill/>
          </a:ln>
        </p:spPr>
      </p:pic>
      <p:sp>
        <p:nvSpPr>
          <p:cNvPr id="309" name="Google Shape;309;p44"/>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SpeedClean - TransparentActivity</a:t>
            </a:r>
            <a:endParaRPr/>
          </a:p>
        </p:txBody>
      </p:sp>
      <p:sp>
        <p:nvSpPr>
          <p:cNvPr id="310" name="Google Shape;310;p44"/>
          <p:cNvSpPr txBox="1"/>
          <p:nvPr>
            <p:ph idx="1" type="body"/>
          </p:nvPr>
        </p:nvSpPr>
        <p:spPr>
          <a:xfrm>
            <a:off x="2131079" y="1259025"/>
            <a:ext cx="44997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h.a() loads the ads</a:t>
            </a:r>
            <a:endParaRPr/>
          </a:p>
          <a:p>
            <a:pPr indent="-342900" lvl="0" marL="457200" rtl="0" algn="l">
              <a:spcBef>
                <a:spcPts val="0"/>
              </a:spcBef>
              <a:spcAft>
                <a:spcPts val="0"/>
              </a:spcAft>
              <a:buSzPts val="1800"/>
              <a:buChar char="●"/>
            </a:pPr>
            <a:r>
              <a:rPr lang="en"/>
              <a:t>this.b = check if add is ready</a:t>
            </a:r>
            <a:endParaRPr/>
          </a:p>
          <a:p>
            <a:pPr indent="-342900" lvl="0" marL="457200" rtl="0" algn="l">
              <a:spcBef>
                <a:spcPts val="0"/>
              </a:spcBef>
              <a:spcAft>
                <a:spcPts val="0"/>
              </a:spcAft>
              <a:buSzPts val="1800"/>
              <a:buChar char="●"/>
            </a:pPr>
            <a:r>
              <a:rPr lang="en"/>
              <a:t>If so display it  with transparent activity</a:t>
            </a:r>
            <a:endParaRPr/>
          </a:p>
        </p:txBody>
      </p:sp>
      <p:sp>
        <p:nvSpPr>
          <p:cNvPr id="311" name="Google Shape;311;p44"/>
          <p:cNvSpPr/>
          <p:nvPr/>
        </p:nvSpPr>
        <p:spPr>
          <a:xfrm>
            <a:off x="5851625" y="1805650"/>
            <a:ext cx="1086600" cy="271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12" name="Google Shape;312;p44"/>
          <p:cNvSpPr/>
          <p:nvPr/>
        </p:nvSpPr>
        <p:spPr>
          <a:xfrm>
            <a:off x="5851625" y="2990375"/>
            <a:ext cx="3087900" cy="436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5"/>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SpeedClean</a:t>
            </a:r>
            <a:endParaRPr/>
          </a:p>
        </p:txBody>
      </p:sp>
      <p:pic>
        <p:nvPicPr>
          <p:cNvPr id="318" name="Google Shape;318;p45" title="screenshot.png"/>
          <p:cNvPicPr preferRelativeResize="0"/>
          <p:nvPr/>
        </p:nvPicPr>
        <p:blipFill>
          <a:blip r:embed="rId3">
            <a:alphaModFix/>
          </a:blip>
          <a:stretch>
            <a:fillRect/>
          </a:stretch>
        </p:blipFill>
        <p:spPr>
          <a:xfrm>
            <a:off x="234475" y="455251"/>
            <a:ext cx="1904852" cy="4233000"/>
          </a:xfrm>
          <a:prstGeom prst="rect">
            <a:avLst/>
          </a:prstGeom>
          <a:noFill/>
          <a:ln>
            <a:noFill/>
          </a:ln>
        </p:spPr>
      </p:pic>
      <p:sp>
        <p:nvSpPr>
          <p:cNvPr id="319" name="Google Shape;319;p45"/>
          <p:cNvSpPr txBox="1"/>
          <p:nvPr>
            <p:ph idx="1" type="body"/>
          </p:nvPr>
        </p:nvSpPr>
        <p:spPr>
          <a:xfrm>
            <a:off x="2410104" y="1595775"/>
            <a:ext cx="4416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ulogs.umeng.com</a:t>
            </a:r>
            <a:endParaRPr/>
          </a:p>
          <a:p>
            <a:pPr indent="-317500" lvl="1" marL="914400" rtl="0" algn="l">
              <a:spcBef>
                <a:spcPts val="0"/>
              </a:spcBef>
              <a:spcAft>
                <a:spcPts val="0"/>
              </a:spcAft>
              <a:buSzPts val="1400"/>
              <a:buChar char="○"/>
            </a:pPr>
            <a:r>
              <a:rPr lang="en"/>
              <a:t>Sent when app is opened</a:t>
            </a:r>
            <a:endParaRPr/>
          </a:p>
          <a:p>
            <a:pPr indent="-317500" lvl="1" marL="914400" rtl="0" algn="l">
              <a:spcBef>
                <a:spcPts val="0"/>
              </a:spcBef>
              <a:spcAft>
                <a:spcPts val="0"/>
              </a:spcAft>
              <a:buSzPts val="1400"/>
              <a:buChar char="○"/>
            </a:pPr>
            <a:r>
              <a:rPr lang="en"/>
              <a:t>Origin: mReciever</a:t>
            </a:r>
            <a:r>
              <a:rPr lang="en"/>
              <a:t>-USER_PRESENT</a:t>
            </a:r>
            <a:endParaRPr/>
          </a:p>
          <a:p>
            <a:pPr indent="-342900" lvl="0" marL="457200" rtl="0" algn="l">
              <a:spcBef>
                <a:spcPts val="0"/>
              </a:spcBef>
              <a:spcAft>
                <a:spcPts val="0"/>
              </a:spcAft>
              <a:buSzPts val="1800"/>
              <a:buChar char="●"/>
            </a:pPr>
            <a:r>
              <a:rPr lang="en"/>
              <a:t>Ads pulled from:</a:t>
            </a:r>
            <a:endParaRPr/>
          </a:p>
          <a:p>
            <a:pPr indent="-317500" lvl="1" marL="914400" rtl="0" algn="l">
              <a:spcBef>
                <a:spcPts val="0"/>
              </a:spcBef>
              <a:spcAft>
                <a:spcPts val="0"/>
              </a:spcAft>
              <a:buSzPts val="1400"/>
              <a:buChar char="○"/>
            </a:pPr>
            <a:r>
              <a:rPr lang="en"/>
              <a:t>Facebook</a:t>
            </a:r>
            <a:endParaRPr/>
          </a:p>
          <a:p>
            <a:pPr indent="-317500" lvl="1" marL="914400" rtl="0" algn="l">
              <a:spcBef>
                <a:spcPts val="0"/>
              </a:spcBef>
              <a:spcAft>
                <a:spcPts val="0"/>
              </a:spcAft>
              <a:buSzPts val="1400"/>
              <a:buChar char="○"/>
            </a:pPr>
            <a:r>
              <a:rPr lang="en"/>
              <a:t>Adsnative</a:t>
            </a:r>
            <a:endParaRPr/>
          </a:p>
          <a:p>
            <a:pPr indent="-317500" lvl="1" marL="914400" rtl="0" algn="l">
              <a:spcBef>
                <a:spcPts val="0"/>
              </a:spcBef>
              <a:spcAft>
                <a:spcPts val="0"/>
              </a:spcAft>
              <a:buSzPts val="1400"/>
              <a:buChar char="○"/>
            </a:pPr>
            <a:r>
              <a:rPr lang="en"/>
              <a:t>Partycleanerpro</a:t>
            </a:r>
            <a:endParaRPr/>
          </a:p>
          <a:p>
            <a:pPr indent="-342900" lvl="0" marL="457200" rtl="0" algn="l">
              <a:spcBef>
                <a:spcPts val="0"/>
              </a:spcBef>
              <a:spcAft>
                <a:spcPts val="0"/>
              </a:spcAft>
              <a:buSzPts val="1800"/>
              <a:buChar char="●"/>
            </a:pPr>
            <a:r>
              <a:rPr lang="en"/>
              <a:t>Never seen while using app</a:t>
            </a:r>
            <a:endParaRPr/>
          </a:p>
          <a:p>
            <a:pPr indent="-342900" lvl="0" marL="457200" rtl="0" algn="l">
              <a:spcBef>
                <a:spcPts val="0"/>
              </a:spcBef>
              <a:spcAft>
                <a:spcPts val="0"/>
              </a:spcAft>
              <a:buSzPts val="1800"/>
              <a:buChar char="●"/>
            </a:pPr>
            <a:r>
              <a:rPr lang="en"/>
              <a:t>Triggering while screen is off</a:t>
            </a:r>
            <a:endParaRPr/>
          </a:p>
        </p:txBody>
      </p:sp>
      <p:pic>
        <p:nvPicPr>
          <p:cNvPr id="320" name="Google Shape;320;p45" title="screen.png"/>
          <p:cNvPicPr preferRelativeResize="0"/>
          <p:nvPr/>
        </p:nvPicPr>
        <p:blipFill>
          <a:blip r:embed="rId4">
            <a:alphaModFix/>
          </a:blip>
          <a:stretch>
            <a:fillRect/>
          </a:stretch>
        </p:blipFill>
        <p:spPr>
          <a:xfrm>
            <a:off x="7011975" y="455263"/>
            <a:ext cx="1904850" cy="42329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46"/>
          <p:cNvPicPr preferRelativeResize="0"/>
          <p:nvPr/>
        </p:nvPicPr>
        <p:blipFill>
          <a:blip r:embed="rId3">
            <a:alphaModFix/>
          </a:blip>
          <a:stretch>
            <a:fillRect/>
          </a:stretch>
        </p:blipFill>
        <p:spPr>
          <a:xfrm>
            <a:off x="5699675" y="1251925"/>
            <a:ext cx="3274225" cy="3388100"/>
          </a:xfrm>
          <a:prstGeom prst="rect">
            <a:avLst/>
          </a:prstGeom>
          <a:noFill/>
          <a:ln>
            <a:noFill/>
          </a:ln>
        </p:spPr>
      </p:pic>
      <p:sp>
        <p:nvSpPr>
          <p:cNvPr id="326" name="Google Shape;326;p46"/>
          <p:cNvSpPr txBox="1"/>
          <p:nvPr>
            <p:ph idx="1" type="body"/>
          </p:nvPr>
        </p:nvSpPr>
        <p:spPr>
          <a:xfrm>
            <a:off x="1702325" y="1336000"/>
            <a:ext cx="4377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“CPU Cooler”</a:t>
            </a:r>
            <a:endParaRPr/>
          </a:p>
          <a:p>
            <a:pPr indent="-342900" lvl="0" marL="457200" rtl="0" algn="l">
              <a:spcBef>
                <a:spcPts val="0"/>
              </a:spcBef>
              <a:spcAft>
                <a:spcPts val="0"/>
              </a:spcAft>
              <a:buSzPts val="1800"/>
              <a:buChar char="●"/>
            </a:pPr>
            <a:r>
              <a:rPr lang="en"/>
              <a:t>CPUActivity.this.c -= l.a.a(1,5);</a:t>
            </a:r>
            <a:endParaRPr/>
          </a:p>
          <a:p>
            <a:pPr indent="-342900" lvl="0" marL="457200" rtl="0" algn="l">
              <a:spcBef>
                <a:spcPts val="0"/>
              </a:spcBef>
              <a:spcAft>
                <a:spcPts val="0"/>
              </a:spcAft>
              <a:buSzPts val="1800"/>
              <a:buChar char="●"/>
            </a:pPr>
            <a:r>
              <a:rPr lang="en"/>
              <a:t>Not g.l.a.a, instead uses i.l.a.a</a:t>
            </a:r>
            <a:endParaRPr/>
          </a:p>
          <a:p>
            <a:pPr indent="-342900" lvl="0" marL="457200" rtl="0" algn="l">
              <a:spcBef>
                <a:spcPts val="0"/>
              </a:spcBef>
              <a:spcAft>
                <a:spcPts val="0"/>
              </a:spcAft>
              <a:buSzPts val="1800"/>
              <a:buChar char="●"/>
            </a:pPr>
            <a:r>
              <a:rPr lang="en"/>
              <a:t>i.l.a.a(int1, int2) generates random number 	between int1 and int2</a:t>
            </a:r>
            <a:endParaRPr/>
          </a:p>
        </p:txBody>
      </p:sp>
      <p:sp>
        <p:nvSpPr>
          <p:cNvPr id="327" name="Google Shape;327;p46"/>
          <p:cNvSpPr txBox="1"/>
          <p:nvPr>
            <p:ph type="title"/>
          </p:nvPr>
        </p:nvSpPr>
        <p:spPr>
          <a:xfrm>
            <a:off x="1702325" y="652925"/>
            <a:ext cx="58941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SpeedClean’s Silly Antics</a:t>
            </a:r>
            <a:endParaRPr/>
          </a:p>
        </p:txBody>
      </p:sp>
      <p:sp>
        <p:nvSpPr>
          <p:cNvPr id="328" name="Google Shape;328;p46"/>
          <p:cNvSpPr/>
          <p:nvPr/>
        </p:nvSpPr>
        <p:spPr>
          <a:xfrm>
            <a:off x="5960300" y="3553350"/>
            <a:ext cx="1276800" cy="153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29" name="Google Shape;329;p46"/>
          <p:cNvSpPr/>
          <p:nvPr/>
        </p:nvSpPr>
        <p:spPr>
          <a:xfrm>
            <a:off x="5960300" y="3914025"/>
            <a:ext cx="2200500" cy="153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7"/>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DU Speed Booster</a:t>
            </a:r>
            <a:endParaRPr/>
          </a:p>
        </p:txBody>
      </p:sp>
      <p:sp>
        <p:nvSpPr>
          <p:cNvPr id="335" name="Google Shape;335;p47"/>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fontScale="47500" lnSpcReduction="20000"/>
          </a:bodyPr>
          <a:lstStyle/>
          <a:p>
            <a:pPr indent="-342900" lvl="0" marL="457200" rtl="0" algn="l">
              <a:spcBef>
                <a:spcPts val="1200"/>
              </a:spcBef>
              <a:spcAft>
                <a:spcPts val="0"/>
              </a:spcAft>
              <a:buSzPct val="100000"/>
              <a:buFont typeface="Lato"/>
              <a:buChar char="●"/>
            </a:pPr>
            <a:r>
              <a:rPr lang="en" sz="3789"/>
              <a:t>App Name: DU Speed Booster (com.limsky.speedbooster)</a:t>
            </a:r>
            <a:endParaRPr sz="3789"/>
          </a:p>
          <a:p>
            <a:pPr indent="-342900" lvl="0" marL="457200" rtl="0" algn="l">
              <a:spcBef>
                <a:spcPts val="0"/>
              </a:spcBef>
              <a:spcAft>
                <a:spcPts val="0"/>
              </a:spcAft>
              <a:buSzPct val="100000"/>
              <a:buFont typeface="Lato"/>
              <a:buChar char="●"/>
            </a:pPr>
            <a:r>
              <a:rPr lang="en" sz="3789"/>
              <a:t>Marketed as: </a:t>
            </a:r>
            <a:endParaRPr sz="3789"/>
          </a:p>
          <a:p>
            <a:pPr indent="-342900" lvl="1" marL="914400" rtl="0" algn="l">
              <a:spcBef>
                <a:spcPts val="0"/>
              </a:spcBef>
              <a:spcAft>
                <a:spcPts val="0"/>
              </a:spcAft>
              <a:buSzPct val="100000"/>
              <a:buFont typeface="Lato"/>
              <a:buAutoNum type="alphaLcPeriod"/>
            </a:pPr>
            <a:r>
              <a:rPr lang="en" sz="3789"/>
              <a:t>Phone cleaner</a:t>
            </a:r>
            <a:endParaRPr sz="3789"/>
          </a:p>
          <a:p>
            <a:pPr indent="-342900" lvl="1" marL="914400" rtl="0" algn="l">
              <a:spcBef>
                <a:spcPts val="0"/>
              </a:spcBef>
              <a:spcAft>
                <a:spcPts val="0"/>
              </a:spcAft>
              <a:buSzPct val="100000"/>
              <a:buFont typeface="Lato"/>
              <a:buAutoNum type="alphaLcPeriod"/>
            </a:pPr>
            <a:r>
              <a:rPr lang="en" sz="3789"/>
              <a:t>battery saver</a:t>
            </a:r>
            <a:endParaRPr sz="3789"/>
          </a:p>
          <a:p>
            <a:pPr indent="-342900" lvl="1" marL="914400" rtl="0" algn="l">
              <a:spcBef>
                <a:spcPts val="0"/>
              </a:spcBef>
              <a:spcAft>
                <a:spcPts val="0"/>
              </a:spcAft>
              <a:buSzPct val="100000"/>
              <a:buFont typeface="Lato"/>
              <a:buAutoNum type="alphaLcPeriod"/>
            </a:pPr>
            <a:r>
              <a:rPr lang="en" sz="3789"/>
              <a:t>CPU cooler</a:t>
            </a:r>
            <a:endParaRPr sz="3789"/>
          </a:p>
          <a:p>
            <a:pPr indent="-342900" lvl="0" marL="457200" rtl="0" algn="l">
              <a:spcBef>
                <a:spcPts val="0"/>
              </a:spcBef>
              <a:spcAft>
                <a:spcPts val="0"/>
              </a:spcAft>
              <a:buSzPct val="100000"/>
              <a:buFont typeface="Arial"/>
              <a:buChar char="●"/>
            </a:pPr>
            <a:r>
              <a:rPr lang="en" sz="3789"/>
              <a:t>MobSF Security Score: </a:t>
            </a:r>
            <a:r>
              <a:rPr b="1" lang="en" sz="3789">
                <a:solidFill>
                  <a:srgbClr val="FF0000"/>
                </a:solidFill>
              </a:rPr>
              <a:t>0/100 (Critical Risk)</a:t>
            </a:r>
            <a:endParaRPr b="1" sz="3789">
              <a:solidFill>
                <a:srgbClr val="FF0000"/>
              </a:solidFill>
            </a:endParaRPr>
          </a:p>
          <a:p>
            <a:pPr indent="-342900" lvl="0" marL="457200" rtl="0" algn="l">
              <a:spcBef>
                <a:spcPts val="0"/>
              </a:spcBef>
              <a:spcAft>
                <a:spcPts val="0"/>
              </a:spcAft>
              <a:buSzPct val="100000"/>
              <a:buFont typeface="Lato"/>
              <a:buChar char="●"/>
            </a:pPr>
            <a:r>
              <a:rPr lang="en" sz="3789"/>
              <a:t>VirusTotal Community Flags: Multiple AV engines report adware &amp; potentially unwanted behavior</a:t>
            </a:r>
            <a:endParaRPr sz="3789"/>
          </a:p>
          <a:p>
            <a:pPr indent="0" lvl="0" marL="0" rtl="0" algn="l">
              <a:spcBef>
                <a:spcPts val="1200"/>
              </a:spcBef>
              <a:spcAft>
                <a:spcPts val="1200"/>
              </a:spcAft>
              <a:buNone/>
            </a:pPr>
            <a:r>
              <a:t/>
            </a:r>
            <a:endParaRPr/>
          </a:p>
        </p:txBody>
      </p:sp>
      <p:pic>
        <p:nvPicPr>
          <p:cNvPr id="336" name="Google Shape;336;p47"/>
          <p:cNvPicPr preferRelativeResize="0"/>
          <p:nvPr/>
        </p:nvPicPr>
        <p:blipFill>
          <a:blip r:embed="rId3">
            <a:alphaModFix/>
          </a:blip>
          <a:stretch>
            <a:fillRect/>
          </a:stretch>
        </p:blipFill>
        <p:spPr>
          <a:xfrm>
            <a:off x="160275" y="575950"/>
            <a:ext cx="1828800" cy="1828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8"/>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7"/>
              <a:buFont typeface="Arial"/>
              <a:buNone/>
            </a:pPr>
            <a:r>
              <a:rPr lang="en"/>
              <a:t>DU Speed Booster - Raided Firebase</a:t>
            </a:r>
            <a:endParaRPr/>
          </a:p>
          <a:p>
            <a:pPr indent="0" lvl="0" marL="0" rtl="0" algn="l">
              <a:spcBef>
                <a:spcPts val="0"/>
              </a:spcBef>
              <a:spcAft>
                <a:spcPts val="0"/>
              </a:spcAft>
              <a:buNone/>
            </a:pPr>
            <a:r>
              <a:t/>
            </a:r>
            <a:endParaRPr/>
          </a:p>
        </p:txBody>
      </p:sp>
      <p:sp>
        <p:nvSpPr>
          <p:cNvPr id="342" name="Google Shape;342;p48"/>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298450" lvl="0" marL="457200" rtl="0" algn="l">
              <a:spcBef>
                <a:spcPts val="1200"/>
              </a:spcBef>
              <a:spcAft>
                <a:spcPts val="0"/>
              </a:spcAft>
              <a:buSzPts val="1100"/>
              <a:buFont typeface="Arial"/>
              <a:buChar char="-"/>
            </a:pPr>
            <a:r>
              <a:rPr lang="en" sz="1100"/>
              <a:t>Firebase database was </a:t>
            </a:r>
            <a:r>
              <a:rPr b="1" lang="en" sz="1100"/>
              <a:t>publicly accessible</a:t>
            </a:r>
            <a:r>
              <a:rPr lang="en" sz="1100"/>
              <a:t> — no authentication</a:t>
            </a:r>
            <a:endParaRPr sz="1100"/>
          </a:p>
          <a:p>
            <a:pPr indent="-298450" lvl="0" marL="457200" rtl="0" algn="l">
              <a:spcBef>
                <a:spcPts val="0"/>
              </a:spcBef>
              <a:spcAft>
                <a:spcPts val="0"/>
              </a:spcAft>
              <a:buSzPts val="1100"/>
              <a:buFont typeface="Arial"/>
              <a:buChar char="-"/>
            </a:pPr>
            <a:r>
              <a:rPr lang="en" sz="1100"/>
              <a:t>Hardcoded in the APK: </a:t>
            </a:r>
            <a:r>
              <a:rPr lang="en" sz="1100">
                <a:solidFill>
                  <a:srgbClr val="188038"/>
                </a:solidFill>
                <a:latin typeface="Roboto Mono"/>
                <a:ea typeface="Roboto Mono"/>
                <a:cs typeface="Roboto Mono"/>
                <a:sym typeface="Roboto Mono"/>
              </a:rPr>
              <a:t>firebase_database_url</a:t>
            </a:r>
            <a:endParaRPr sz="1100">
              <a:solidFill>
                <a:srgbClr val="188038"/>
              </a:solidFill>
              <a:latin typeface="Roboto Mono"/>
              <a:ea typeface="Roboto Mono"/>
              <a:cs typeface="Roboto Mono"/>
              <a:sym typeface="Roboto Mono"/>
            </a:endParaRPr>
          </a:p>
          <a:p>
            <a:pPr indent="-298450" lvl="0" marL="457200" rtl="0" algn="l">
              <a:spcBef>
                <a:spcPts val="0"/>
              </a:spcBef>
              <a:spcAft>
                <a:spcPts val="0"/>
              </a:spcAft>
              <a:buClr>
                <a:srgbClr val="000000"/>
              </a:buClr>
              <a:buSzPts val="1100"/>
              <a:buChar char="-"/>
            </a:pPr>
            <a:r>
              <a:rPr lang="en" sz="1100">
                <a:solidFill>
                  <a:srgbClr val="000000"/>
                </a:solidFill>
              </a:rPr>
              <a:t>Data included sensitive keys, user credential patterns:</a:t>
            </a:r>
            <a:endParaRPr sz="1100">
              <a:solidFill>
                <a:srgbClr val="000000"/>
              </a:solidFill>
            </a:endParaRPr>
          </a:p>
          <a:p>
            <a:pPr indent="-298450" lvl="1" marL="914400" rtl="0" algn="l">
              <a:spcBef>
                <a:spcPts val="0"/>
              </a:spcBef>
              <a:spcAft>
                <a:spcPts val="0"/>
              </a:spcAft>
              <a:buClr>
                <a:srgbClr val="000000"/>
              </a:buClr>
              <a:buSzPts val="1100"/>
              <a:buChar char="-"/>
            </a:pPr>
            <a:r>
              <a:rPr lang="en" sz="1100">
                <a:solidFill>
                  <a:srgbClr val="188038"/>
                </a:solidFill>
                <a:latin typeface="Roboto Mono"/>
                <a:ea typeface="Roboto Mono"/>
                <a:cs typeface="Roboto Mono"/>
                <a:sym typeface="Roboto Mono"/>
              </a:rPr>
              <a:t>password</a:t>
            </a:r>
            <a:r>
              <a:rPr lang="en" sz="1100">
                <a:latin typeface="Arial"/>
                <a:ea typeface="Arial"/>
                <a:cs typeface="Arial"/>
                <a:sym typeface="Arial"/>
              </a:rPr>
              <a:t>, </a:t>
            </a:r>
            <a:r>
              <a:rPr lang="en" sz="1100">
                <a:solidFill>
                  <a:srgbClr val="188038"/>
                </a:solidFill>
                <a:latin typeface="Roboto Mono"/>
                <a:ea typeface="Roboto Mono"/>
                <a:cs typeface="Roboto Mono"/>
                <a:sym typeface="Roboto Mono"/>
              </a:rPr>
              <a:t>username</a:t>
            </a:r>
            <a:endParaRPr sz="1100">
              <a:solidFill>
                <a:srgbClr val="188038"/>
              </a:solidFill>
              <a:latin typeface="Roboto Mono"/>
              <a:ea typeface="Roboto Mono"/>
              <a:cs typeface="Roboto Mono"/>
              <a:sym typeface="Roboto Mono"/>
            </a:endParaRPr>
          </a:p>
          <a:p>
            <a:pPr indent="-298450" lvl="1" marL="914400" rtl="0" algn="l">
              <a:spcBef>
                <a:spcPts val="0"/>
              </a:spcBef>
              <a:spcAft>
                <a:spcPts val="0"/>
              </a:spcAft>
              <a:buClr>
                <a:srgbClr val="188038"/>
              </a:buClr>
              <a:buSzPts val="1100"/>
              <a:buFont typeface="Roboto Mono"/>
              <a:buChar char="-"/>
            </a:pPr>
            <a:r>
              <a:rPr lang="en" sz="1100">
                <a:solidFill>
                  <a:srgbClr val="188038"/>
                </a:solidFill>
                <a:latin typeface="Roboto Mono"/>
                <a:ea typeface="Roboto Mono"/>
                <a:cs typeface="Roboto Mono"/>
                <a:sym typeface="Roboto Mono"/>
              </a:rPr>
              <a:t>&lt;cert&gt;, &lt;key&gt;	</a:t>
            </a:r>
            <a:endParaRPr sz="1100">
              <a:solidFill>
                <a:srgbClr val="188038"/>
              </a:solidFill>
              <a:latin typeface="Roboto Mono"/>
              <a:ea typeface="Roboto Mono"/>
              <a:cs typeface="Roboto Mono"/>
              <a:sym typeface="Roboto Mono"/>
            </a:endParaRPr>
          </a:p>
          <a:p>
            <a:pPr indent="-298450" lvl="1" marL="914400" rtl="0" algn="l">
              <a:spcBef>
                <a:spcPts val="0"/>
              </a:spcBef>
              <a:spcAft>
                <a:spcPts val="0"/>
              </a:spcAft>
              <a:buClr>
                <a:srgbClr val="188038"/>
              </a:buClr>
              <a:buSzPts val="1100"/>
              <a:buFont typeface="Roboto Mono"/>
              <a:buChar char="-"/>
            </a:pPr>
            <a:r>
              <a:rPr lang="en" sz="1100">
                <a:solidFill>
                  <a:srgbClr val="188038"/>
                </a:solidFill>
                <a:latin typeface="Roboto Mono"/>
                <a:ea typeface="Roboto Mono"/>
                <a:cs typeface="Roboto Mono"/>
                <a:sym typeface="Roboto Mono"/>
              </a:rPr>
              <a:t>Public .json	</a:t>
            </a:r>
            <a:endParaRPr sz="1100">
              <a:solidFill>
                <a:srgbClr val="188038"/>
              </a:solidFill>
              <a:latin typeface="Roboto Mono"/>
              <a:ea typeface="Roboto Mono"/>
              <a:cs typeface="Roboto Mono"/>
              <a:sym typeface="Roboto Mono"/>
            </a:endParaRPr>
          </a:p>
          <a:p>
            <a:pPr indent="-298450" lvl="1" marL="914400" rtl="0" algn="l">
              <a:spcBef>
                <a:spcPts val="0"/>
              </a:spcBef>
              <a:spcAft>
                <a:spcPts val="0"/>
              </a:spcAft>
              <a:buClr>
                <a:srgbClr val="188038"/>
              </a:buClr>
              <a:buSzPts val="1100"/>
              <a:buFont typeface="Roboto Mono"/>
              <a:buChar char="-"/>
            </a:pPr>
            <a:r>
              <a:rPr lang="en" sz="1100">
                <a:solidFill>
                  <a:srgbClr val="188038"/>
                </a:solidFill>
                <a:latin typeface="Roboto Mono"/>
                <a:ea typeface="Roboto Mono"/>
                <a:cs typeface="Roboto Mono"/>
                <a:sym typeface="Roboto Mono"/>
              </a:rPr>
              <a:t>users table	</a:t>
            </a:r>
            <a:endParaRPr sz="1100">
              <a:solidFill>
                <a:srgbClr val="188038"/>
              </a:solidFill>
              <a:latin typeface="Roboto Mono"/>
              <a:ea typeface="Roboto Mono"/>
              <a:cs typeface="Roboto Mono"/>
              <a:sym typeface="Roboto Mono"/>
            </a:endParaRPr>
          </a:p>
          <a:p>
            <a:pPr indent="-298450" lvl="1" marL="914400" rtl="0" algn="l">
              <a:spcBef>
                <a:spcPts val="0"/>
              </a:spcBef>
              <a:spcAft>
                <a:spcPts val="0"/>
              </a:spcAft>
              <a:buClr>
                <a:srgbClr val="188038"/>
              </a:buClr>
              <a:buSzPts val="1100"/>
              <a:buFont typeface="Roboto Mono"/>
              <a:buChar char="-"/>
            </a:pPr>
            <a:r>
              <a:rPr lang="en" sz="1100">
                <a:solidFill>
                  <a:srgbClr val="188038"/>
                </a:solidFill>
                <a:latin typeface="Roboto Mono"/>
                <a:ea typeface="Roboto Mono"/>
                <a:cs typeface="Roboto Mono"/>
                <a:sym typeface="Roboto Mono"/>
              </a:rPr>
              <a:t>gesture_pwd, number_pwd	</a:t>
            </a:r>
            <a:endParaRPr sz="1100">
              <a:solidFill>
                <a:srgbClr val="188038"/>
              </a:solidFill>
              <a:latin typeface="Roboto Mono"/>
              <a:ea typeface="Roboto Mono"/>
              <a:cs typeface="Roboto Mono"/>
              <a:sym typeface="Roboto Mono"/>
            </a:endParaRPr>
          </a:p>
          <a:p>
            <a:pPr indent="-298450" lvl="0" marL="457200" rtl="0" algn="l">
              <a:spcBef>
                <a:spcPts val="0"/>
              </a:spcBef>
              <a:spcAft>
                <a:spcPts val="0"/>
              </a:spcAft>
              <a:buClr>
                <a:srgbClr val="000000"/>
              </a:buClr>
              <a:buSzPts val="1100"/>
              <a:buChar char="-"/>
            </a:pPr>
            <a:r>
              <a:rPr lang="en" sz="1100">
                <a:solidFill>
                  <a:srgbClr val="000000"/>
                </a:solidFill>
                <a:uFill>
                  <a:noFill/>
                </a:uFill>
                <a:hlinkClick r:id="rId3">
                  <a:extLst>
                    <a:ext uri="{A12FA001-AC4F-418D-AE19-62706E023703}">
                      <ahyp:hlinkClr val="tx"/>
                    </a:ext>
                  </a:extLst>
                </a:hlinkClick>
              </a:rPr>
              <a:t>https://zeevpn-fca47.firebaseio.com/.json</a:t>
            </a:r>
            <a:r>
              <a:rPr lang="en" sz="1100">
                <a:solidFill>
                  <a:srgbClr val="000000"/>
                </a:solidFill>
              </a:rPr>
              <a:t> </a:t>
            </a:r>
            <a:endParaRPr sz="1100">
              <a:solidFill>
                <a:srgbClr val="000000"/>
              </a:solidFill>
            </a:endParaRPr>
          </a:p>
          <a:p>
            <a:pPr indent="0" lvl="0" marL="0" rtl="0" algn="l">
              <a:spcBef>
                <a:spcPts val="1200"/>
              </a:spcBef>
              <a:spcAft>
                <a:spcPts val="1200"/>
              </a:spcAft>
              <a:buNone/>
            </a:pPr>
            <a:r>
              <a:t/>
            </a:r>
            <a:endParaRPr/>
          </a:p>
        </p:txBody>
      </p:sp>
      <p:pic>
        <p:nvPicPr>
          <p:cNvPr id="343" name="Google Shape;343;p48"/>
          <p:cNvPicPr preferRelativeResize="0"/>
          <p:nvPr/>
        </p:nvPicPr>
        <p:blipFill>
          <a:blip r:embed="rId4">
            <a:alphaModFix/>
          </a:blip>
          <a:stretch>
            <a:fillRect/>
          </a:stretch>
        </p:blipFill>
        <p:spPr>
          <a:xfrm>
            <a:off x="396726" y="497826"/>
            <a:ext cx="1616650" cy="1616650"/>
          </a:xfrm>
          <a:prstGeom prst="rect">
            <a:avLst/>
          </a:prstGeom>
          <a:noFill/>
          <a:ln>
            <a:noFill/>
          </a:ln>
        </p:spPr>
      </p:pic>
      <p:pic>
        <p:nvPicPr>
          <p:cNvPr id="344" name="Google Shape;344;p48"/>
          <p:cNvPicPr preferRelativeResize="0"/>
          <p:nvPr/>
        </p:nvPicPr>
        <p:blipFill>
          <a:blip r:embed="rId5">
            <a:alphaModFix/>
          </a:blip>
          <a:stretch>
            <a:fillRect/>
          </a:stretch>
        </p:blipFill>
        <p:spPr>
          <a:xfrm>
            <a:off x="44325" y="3168100"/>
            <a:ext cx="2596500" cy="14300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9"/>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7"/>
              <a:buFont typeface="Arial"/>
              <a:buNone/>
            </a:pPr>
            <a:r>
              <a:rPr lang="en"/>
              <a:t>DU Speed Booster - Raided Firebase Cont.</a:t>
            </a:r>
            <a:endParaRPr/>
          </a:p>
          <a:p>
            <a:pPr indent="0" lvl="0" marL="0" rtl="0" algn="l">
              <a:spcBef>
                <a:spcPts val="0"/>
              </a:spcBef>
              <a:spcAft>
                <a:spcPts val="0"/>
              </a:spcAft>
              <a:buNone/>
            </a:pPr>
            <a:r>
              <a:t/>
            </a:r>
            <a:endParaRPr/>
          </a:p>
        </p:txBody>
      </p:sp>
      <p:sp>
        <p:nvSpPr>
          <p:cNvPr id="350" name="Google Shape;350;p49"/>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OpenVPN Client Configuration</a:t>
            </a:r>
            <a:endParaRPr/>
          </a:p>
          <a:p>
            <a:pPr indent="-342900" lvl="0" marL="457200" rtl="0" algn="l">
              <a:spcBef>
                <a:spcPts val="0"/>
              </a:spcBef>
              <a:spcAft>
                <a:spcPts val="0"/>
              </a:spcAft>
              <a:buSzPts val="1800"/>
              <a:buAutoNum type="arabicPeriod"/>
            </a:pPr>
            <a:r>
              <a:rPr lang="en"/>
              <a:t>Core Settings</a:t>
            </a:r>
            <a:endParaRPr/>
          </a:p>
          <a:p>
            <a:pPr indent="-342900" lvl="0" marL="457200" rtl="0" algn="l">
              <a:spcBef>
                <a:spcPts val="0"/>
              </a:spcBef>
              <a:spcAft>
                <a:spcPts val="0"/>
              </a:spcAft>
              <a:buSzPts val="1800"/>
              <a:buAutoNum type="arabicPeriod"/>
            </a:pPr>
            <a:r>
              <a:rPr lang="en"/>
              <a:t>Cryptographic Materials</a:t>
            </a:r>
            <a:endParaRPr/>
          </a:p>
          <a:p>
            <a:pPr indent="-317500" lvl="1" marL="914400" rtl="0" algn="l">
              <a:spcBef>
                <a:spcPts val="0"/>
              </a:spcBef>
              <a:spcAft>
                <a:spcPts val="0"/>
              </a:spcAft>
              <a:buSzPts val="1400"/>
              <a:buAutoNum type="alphaLcPeriod"/>
            </a:pPr>
            <a:r>
              <a:rPr lang="en"/>
              <a:t>CA Certificate</a:t>
            </a:r>
            <a:endParaRPr/>
          </a:p>
          <a:p>
            <a:pPr indent="-317500" lvl="1" marL="914400" rtl="0" algn="l">
              <a:spcBef>
                <a:spcPts val="0"/>
              </a:spcBef>
              <a:spcAft>
                <a:spcPts val="0"/>
              </a:spcAft>
              <a:buSzPts val="1400"/>
              <a:buAutoNum type="alphaLcPeriod"/>
            </a:pPr>
            <a:r>
              <a:rPr lang="en"/>
              <a:t>Client Certificate</a:t>
            </a:r>
            <a:endParaRPr/>
          </a:p>
          <a:p>
            <a:pPr indent="-317500" lvl="1" marL="914400" rtl="0" algn="l">
              <a:spcBef>
                <a:spcPts val="0"/>
              </a:spcBef>
              <a:spcAft>
                <a:spcPts val="0"/>
              </a:spcAft>
              <a:buSzPts val="1400"/>
              <a:buAutoNum type="alphaLcPeriod"/>
            </a:pPr>
            <a:r>
              <a:rPr lang="en"/>
              <a:t>Private Key</a:t>
            </a:r>
            <a:endParaRPr/>
          </a:p>
          <a:p>
            <a:pPr indent="-317500" lvl="1" marL="914400" rtl="0" algn="l">
              <a:spcBef>
                <a:spcPts val="0"/>
              </a:spcBef>
              <a:spcAft>
                <a:spcPts val="0"/>
              </a:spcAft>
              <a:buSzPts val="1400"/>
              <a:buAutoNum type="alphaLcPeriod"/>
            </a:pPr>
            <a:r>
              <a:rPr lang="en"/>
              <a:t>TLS Auth Key</a:t>
            </a:r>
            <a:endParaRPr/>
          </a:p>
        </p:txBody>
      </p:sp>
      <p:pic>
        <p:nvPicPr>
          <p:cNvPr id="351" name="Google Shape;351;p49"/>
          <p:cNvPicPr preferRelativeResize="0"/>
          <p:nvPr/>
        </p:nvPicPr>
        <p:blipFill>
          <a:blip r:embed="rId3">
            <a:alphaModFix/>
          </a:blip>
          <a:stretch>
            <a:fillRect/>
          </a:stretch>
        </p:blipFill>
        <p:spPr>
          <a:xfrm>
            <a:off x="99175" y="521275"/>
            <a:ext cx="2105312" cy="1231566"/>
          </a:xfrm>
          <a:prstGeom prst="rect">
            <a:avLst/>
          </a:prstGeom>
          <a:noFill/>
          <a:ln>
            <a:noFill/>
          </a:ln>
        </p:spPr>
      </p:pic>
      <p:pic>
        <p:nvPicPr>
          <p:cNvPr id="352" name="Google Shape;352;p49"/>
          <p:cNvPicPr preferRelativeResize="0"/>
          <p:nvPr/>
        </p:nvPicPr>
        <p:blipFill>
          <a:blip r:embed="rId4">
            <a:alphaModFix/>
          </a:blip>
          <a:stretch>
            <a:fillRect/>
          </a:stretch>
        </p:blipFill>
        <p:spPr>
          <a:xfrm>
            <a:off x="0" y="3649261"/>
            <a:ext cx="9143999" cy="549829"/>
          </a:xfrm>
          <a:prstGeom prst="rect">
            <a:avLst/>
          </a:prstGeom>
          <a:noFill/>
          <a:ln>
            <a:noFill/>
          </a:ln>
        </p:spPr>
      </p:pic>
      <p:pic>
        <p:nvPicPr>
          <p:cNvPr id="353" name="Google Shape;353;p49"/>
          <p:cNvPicPr preferRelativeResize="0"/>
          <p:nvPr/>
        </p:nvPicPr>
        <p:blipFill>
          <a:blip r:embed="rId5">
            <a:alphaModFix/>
          </a:blip>
          <a:stretch>
            <a:fillRect/>
          </a:stretch>
        </p:blipFill>
        <p:spPr>
          <a:xfrm>
            <a:off x="102100" y="4243449"/>
            <a:ext cx="8939799" cy="5098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0"/>
          <p:cNvSpPr txBox="1"/>
          <p:nvPr>
            <p:ph type="title"/>
          </p:nvPr>
        </p:nvSpPr>
        <p:spPr>
          <a:xfrm>
            <a:off x="23557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7"/>
              <a:buFont typeface="Arial"/>
              <a:buNone/>
            </a:pPr>
            <a:r>
              <a:rPr lang="en"/>
              <a:t>DU Speed Booster - BatterySaver??</a:t>
            </a:r>
            <a:endParaRPr/>
          </a:p>
          <a:p>
            <a:pPr indent="0" lvl="0" marL="0" rtl="0" algn="l">
              <a:spcBef>
                <a:spcPts val="0"/>
              </a:spcBef>
              <a:spcAft>
                <a:spcPts val="0"/>
              </a:spcAft>
              <a:buNone/>
            </a:pPr>
            <a:r>
              <a:t/>
            </a:r>
            <a:endParaRPr/>
          </a:p>
        </p:txBody>
      </p:sp>
      <p:sp>
        <p:nvSpPr>
          <p:cNvPr id="359" name="Google Shape;359;p50"/>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60" name="Google Shape;360;p50"/>
          <p:cNvPicPr preferRelativeResize="0"/>
          <p:nvPr/>
        </p:nvPicPr>
        <p:blipFill>
          <a:blip r:embed="rId3">
            <a:alphaModFix/>
          </a:blip>
          <a:stretch>
            <a:fillRect/>
          </a:stretch>
        </p:blipFill>
        <p:spPr>
          <a:xfrm>
            <a:off x="2075113" y="1595763"/>
            <a:ext cx="6791325" cy="27717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1"/>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DU Speed Booster -</a:t>
            </a:r>
            <a:endParaRPr/>
          </a:p>
          <a:p>
            <a:pPr indent="457200" lvl="0" marL="0" rtl="0" algn="l">
              <a:spcBef>
                <a:spcPts val="0"/>
              </a:spcBef>
              <a:spcAft>
                <a:spcPts val="0"/>
              </a:spcAft>
              <a:buNone/>
            </a:pPr>
            <a:r>
              <a:rPr lang="en"/>
              <a:t>Dynamic Code Loading</a:t>
            </a:r>
            <a:endParaRPr/>
          </a:p>
        </p:txBody>
      </p:sp>
      <p:sp>
        <p:nvSpPr>
          <p:cNvPr id="366" name="Google Shape;366;p51"/>
          <p:cNvSpPr txBox="1"/>
          <p:nvPr>
            <p:ph idx="1" type="body"/>
          </p:nvPr>
        </p:nvSpPr>
        <p:spPr>
          <a:xfrm>
            <a:off x="2436787" y="1586901"/>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2"/>
              </a:buClr>
              <a:buSzPts val="1100"/>
              <a:buFont typeface="Arial"/>
              <a:buNone/>
            </a:pPr>
            <a:r>
              <a:rPr lang="en" sz="1100"/>
              <a:t>File</a:t>
            </a:r>
            <a:r>
              <a:rPr lang="en" sz="1100">
                <a:latin typeface="Arial"/>
                <a:ea typeface="Arial"/>
                <a:cs typeface="Arial"/>
                <a:sym typeface="Arial"/>
              </a:rPr>
              <a:t>: </a:t>
            </a:r>
            <a:r>
              <a:rPr lang="en" sz="1100">
                <a:solidFill>
                  <a:srgbClr val="188038"/>
                </a:solidFill>
                <a:latin typeface="Roboto Mono"/>
                <a:ea typeface="Roboto Mono"/>
                <a:cs typeface="Roboto Mono"/>
                <a:sym typeface="Roboto Mono"/>
              </a:rPr>
              <a:t>DynamicLoaderFactory.java</a:t>
            </a:r>
            <a:r>
              <a:rPr lang="en" sz="1100">
                <a:latin typeface="Arial"/>
                <a:ea typeface="Arial"/>
                <a:cs typeface="Arial"/>
                <a:sym typeface="Arial"/>
              </a:rPr>
              <a:t>, </a:t>
            </a:r>
            <a:r>
              <a:rPr lang="en" sz="1100">
                <a:solidFill>
                  <a:srgbClr val="188038"/>
                </a:solidFill>
                <a:latin typeface="Roboto Mono"/>
                <a:ea typeface="Roboto Mono"/>
                <a:cs typeface="Roboto Mono"/>
                <a:sym typeface="Roboto Mono"/>
              </a:rPr>
              <a:t>MultiDex.java</a:t>
            </a:r>
            <a:r>
              <a:rPr lang="en" sz="1100">
                <a:latin typeface="Arial"/>
                <a:ea typeface="Arial"/>
                <a:cs typeface="Arial"/>
                <a:sym typeface="Arial"/>
              </a:rPr>
              <a:t>, </a:t>
            </a:r>
            <a:r>
              <a:rPr lang="en" sz="1100">
                <a:solidFill>
                  <a:srgbClr val="188038"/>
                </a:solidFill>
                <a:latin typeface="Roboto Mono"/>
                <a:ea typeface="Roboto Mono"/>
                <a:cs typeface="Roboto Mono"/>
                <a:sym typeface="Roboto Mono"/>
              </a:rPr>
              <a:t>zzez.java</a:t>
            </a:r>
            <a:endParaRPr sz="1100">
              <a:solidFill>
                <a:srgbClr val="188038"/>
              </a:solidFill>
              <a:latin typeface="Roboto Mono"/>
              <a:ea typeface="Roboto Mono"/>
              <a:cs typeface="Roboto Mono"/>
              <a:sym typeface="Roboto Mono"/>
            </a:endParaRPr>
          </a:p>
          <a:p>
            <a:pPr indent="0" lvl="0" marL="0" rtl="0" algn="l">
              <a:spcBef>
                <a:spcPts val="1200"/>
              </a:spcBef>
              <a:spcAft>
                <a:spcPts val="0"/>
              </a:spcAft>
              <a:buClr>
                <a:schemeClr val="dk2"/>
              </a:buClr>
              <a:buSzPts val="1100"/>
              <a:buFont typeface="Arial"/>
              <a:buNone/>
            </a:pPr>
            <a:r>
              <a:rPr lang="en" sz="1100"/>
              <a:t>Uses </a:t>
            </a:r>
            <a:r>
              <a:rPr lang="en" sz="1100">
                <a:solidFill>
                  <a:srgbClr val="188038"/>
                </a:solidFill>
                <a:latin typeface="Roboto Mono"/>
                <a:ea typeface="Roboto Mono"/>
                <a:cs typeface="Roboto Mono"/>
                <a:sym typeface="Roboto Mono"/>
              </a:rPr>
              <a:t>DexClassLoader</a:t>
            </a:r>
            <a:r>
              <a:rPr lang="en" sz="1100">
                <a:latin typeface="Arial"/>
                <a:ea typeface="Arial"/>
                <a:cs typeface="Arial"/>
                <a:sym typeface="Arial"/>
              </a:rPr>
              <a:t>:</a:t>
            </a:r>
            <a:endParaRPr sz="1100">
              <a:latin typeface="Arial"/>
              <a:ea typeface="Arial"/>
              <a:cs typeface="Arial"/>
              <a:sym typeface="Arial"/>
            </a:endParaRPr>
          </a:p>
          <a:p>
            <a:pPr indent="-298450" lvl="0" marL="457200" rtl="0" algn="l">
              <a:spcBef>
                <a:spcPts val="1200"/>
              </a:spcBef>
              <a:spcAft>
                <a:spcPts val="0"/>
              </a:spcAft>
              <a:buSzPts val="1100"/>
              <a:buFont typeface="Arial"/>
              <a:buChar char="●"/>
            </a:pPr>
            <a:r>
              <a:rPr lang="en" sz="1100"/>
              <a:t>Allows the app to download and run new </a:t>
            </a:r>
            <a:r>
              <a:rPr lang="en" sz="1100">
                <a:solidFill>
                  <a:srgbClr val="188038"/>
                </a:solidFill>
              </a:rPr>
              <a:t>.dex</a:t>
            </a:r>
            <a:r>
              <a:rPr lang="en" sz="1100"/>
              <a:t> (code) files </a:t>
            </a:r>
            <a:r>
              <a:rPr b="1" lang="en" sz="1100"/>
              <a:t>after installation</a:t>
            </a:r>
            <a:endParaRPr b="1" sz="1100"/>
          </a:p>
          <a:p>
            <a:pPr indent="-298450" lvl="0" marL="457200" rtl="0" algn="l">
              <a:spcBef>
                <a:spcPts val="0"/>
              </a:spcBef>
              <a:spcAft>
                <a:spcPts val="0"/>
              </a:spcAft>
              <a:buSzPts val="1100"/>
              <a:buFont typeface="Arial"/>
              <a:buChar char="●"/>
            </a:pPr>
            <a:r>
              <a:rPr lang="en" sz="1100"/>
              <a:t>This is used to </a:t>
            </a:r>
            <a:r>
              <a:rPr b="1" lang="en" sz="1100"/>
              <a:t>evade Play Store and static scanners</a:t>
            </a:r>
            <a:endParaRPr b="1" sz="1100"/>
          </a:p>
          <a:p>
            <a:pPr indent="-298450" lvl="0" marL="457200" rtl="0" algn="l">
              <a:spcBef>
                <a:spcPts val="0"/>
              </a:spcBef>
              <a:spcAft>
                <a:spcPts val="0"/>
              </a:spcAft>
              <a:buSzPts val="1100"/>
              <a:buFont typeface="Lato"/>
              <a:buChar char="●"/>
            </a:pPr>
            <a:r>
              <a:rPr lang="en" sz="1100"/>
              <a:t>Dangerous because it can turn benign apps into malware on demand</a:t>
            </a:r>
            <a:endParaRPr sz="1100"/>
          </a:p>
          <a:p>
            <a:pPr indent="0" lvl="0" marL="0" rtl="0" algn="l">
              <a:spcBef>
                <a:spcPts val="1200"/>
              </a:spcBef>
              <a:spcAft>
                <a:spcPts val="1200"/>
              </a:spcAft>
              <a:buNone/>
            </a:pPr>
            <a:r>
              <a:t/>
            </a:r>
            <a:endParaRPr/>
          </a:p>
        </p:txBody>
      </p:sp>
      <p:pic>
        <p:nvPicPr>
          <p:cNvPr id="367" name="Google Shape;367;p51"/>
          <p:cNvPicPr preferRelativeResize="0"/>
          <p:nvPr/>
        </p:nvPicPr>
        <p:blipFill>
          <a:blip r:embed="rId3">
            <a:alphaModFix/>
          </a:blip>
          <a:stretch>
            <a:fillRect/>
          </a:stretch>
        </p:blipFill>
        <p:spPr>
          <a:xfrm>
            <a:off x="179100" y="3011650"/>
            <a:ext cx="7687426" cy="1705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6"/>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can these apps be dangerous?</a:t>
            </a:r>
            <a:endParaRPr/>
          </a:p>
        </p:txBody>
      </p:sp>
      <p:sp>
        <p:nvSpPr>
          <p:cNvPr id="96" name="Google Shape;96;p16"/>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Nearly all of these apps request excessive or dangerous permissions</a:t>
            </a:r>
            <a:endParaRPr/>
          </a:p>
          <a:p>
            <a:pPr indent="-317500" lvl="1" marL="914400" rtl="0" algn="l">
              <a:spcBef>
                <a:spcPts val="0"/>
              </a:spcBef>
              <a:spcAft>
                <a:spcPts val="0"/>
              </a:spcAft>
              <a:buSzPts val="1400"/>
              <a:buChar char="○"/>
            </a:pPr>
            <a:r>
              <a:rPr lang="en"/>
              <a:t>GET_TASKS, WRITE_EXTERNAL_STORAGE, READ_EXTERNAL_STORAGE, WRITE_SETTINGS, etc.</a:t>
            </a:r>
            <a:endParaRPr/>
          </a:p>
          <a:p>
            <a:pPr indent="-342900" lvl="0" marL="457200" rtl="0" algn="l">
              <a:spcBef>
                <a:spcPts val="0"/>
              </a:spcBef>
              <a:spcAft>
                <a:spcPts val="0"/>
              </a:spcAft>
              <a:buSzPts val="1800"/>
              <a:buChar char="●"/>
            </a:pPr>
            <a:r>
              <a:rPr lang="en"/>
              <a:t>Some are malicious </a:t>
            </a:r>
            <a:endParaRPr/>
          </a:p>
          <a:p>
            <a:pPr indent="-317500" lvl="1" marL="914400" rtl="0" algn="l">
              <a:spcBef>
                <a:spcPts val="0"/>
              </a:spcBef>
              <a:spcAft>
                <a:spcPts val="0"/>
              </a:spcAft>
              <a:buSzPts val="1400"/>
              <a:buChar char="○"/>
            </a:pPr>
            <a:r>
              <a:rPr lang="en"/>
              <a:t>Distribute trojans or spyware</a:t>
            </a:r>
            <a:endParaRPr/>
          </a:p>
          <a:p>
            <a:pPr indent="-317500" lvl="1" marL="914400" rtl="0" algn="l">
              <a:spcBef>
                <a:spcPts val="0"/>
              </a:spcBef>
              <a:spcAft>
                <a:spcPts val="0"/>
              </a:spcAft>
              <a:buSzPts val="1400"/>
              <a:buChar char="○"/>
            </a:pPr>
            <a:r>
              <a:rPr lang="en"/>
              <a:t>Serve as a vector for</a:t>
            </a:r>
            <a:endParaRPr/>
          </a:p>
          <a:p>
            <a:pPr indent="-317500" lvl="2" marL="1371600" rtl="0" algn="l">
              <a:spcBef>
                <a:spcPts val="0"/>
              </a:spcBef>
              <a:spcAft>
                <a:spcPts val="0"/>
              </a:spcAft>
              <a:buSzPts val="1400"/>
              <a:buChar char="■"/>
            </a:pPr>
            <a:r>
              <a:rPr lang="en"/>
              <a:t>Phishing </a:t>
            </a:r>
            <a:endParaRPr/>
          </a:p>
          <a:p>
            <a:pPr indent="-317500" lvl="2" marL="1371600" rtl="0" algn="l">
              <a:spcBef>
                <a:spcPts val="0"/>
              </a:spcBef>
              <a:spcAft>
                <a:spcPts val="0"/>
              </a:spcAft>
              <a:buSzPts val="1400"/>
              <a:buChar char="■"/>
            </a:pPr>
            <a:r>
              <a:rPr lang="en"/>
              <a:t>Credential Theft</a:t>
            </a:r>
            <a:endParaRPr/>
          </a:p>
          <a:p>
            <a:pPr indent="-317500" lvl="2" marL="1371600" rtl="0" algn="l">
              <a:spcBef>
                <a:spcPts val="0"/>
              </a:spcBef>
              <a:spcAft>
                <a:spcPts val="0"/>
              </a:spcAft>
              <a:buSzPts val="1400"/>
              <a:buChar char="■"/>
            </a:pPr>
            <a:r>
              <a:rPr lang="en"/>
              <a:t>Ad Fraud</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2"/>
          <p:cNvSpPr txBox="1"/>
          <p:nvPr>
            <p:ph type="title"/>
          </p:nvPr>
        </p:nvSpPr>
        <p:spPr>
          <a:xfrm>
            <a:off x="2135700" y="575950"/>
            <a:ext cx="67545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7"/>
              <a:buFont typeface="Arial"/>
              <a:buNone/>
            </a:pPr>
            <a:r>
              <a:rPr lang="en"/>
              <a:t>DU Speed Booster - IT'S JUST ADFRAUD</a:t>
            </a:r>
            <a:endParaRPr/>
          </a:p>
        </p:txBody>
      </p:sp>
      <p:pic>
        <p:nvPicPr>
          <p:cNvPr id="373" name="Google Shape;373;p52" title="ZgRn.gif"/>
          <p:cNvPicPr preferRelativeResize="0"/>
          <p:nvPr/>
        </p:nvPicPr>
        <p:blipFill>
          <a:blip r:embed="rId3">
            <a:alphaModFix/>
          </a:blip>
          <a:stretch>
            <a:fillRect/>
          </a:stretch>
        </p:blipFill>
        <p:spPr>
          <a:xfrm>
            <a:off x="2182875" y="2627037"/>
            <a:ext cx="2917825" cy="1945225"/>
          </a:xfrm>
          <a:prstGeom prst="rect">
            <a:avLst/>
          </a:prstGeom>
          <a:noFill/>
          <a:ln>
            <a:noFill/>
          </a:ln>
        </p:spPr>
      </p:pic>
      <p:pic>
        <p:nvPicPr>
          <p:cNvPr id="374" name="Google Shape;374;p52"/>
          <p:cNvPicPr preferRelativeResize="0"/>
          <p:nvPr/>
        </p:nvPicPr>
        <p:blipFill rotWithShape="1">
          <a:blip r:embed="rId4">
            <a:alphaModFix/>
          </a:blip>
          <a:srcRect b="4690" l="20992" r="21292" t="4771"/>
          <a:stretch/>
        </p:blipFill>
        <p:spPr>
          <a:xfrm>
            <a:off x="916625" y="1122625"/>
            <a:ext cx="799775" cy="1254700"/>
          </a:xfrm>
          <a:prstGeom prst="rect">
            <a:avLst/>
          </a:prstGeom>
          <a:noFill/>
          <a:ln>
            <a:noFill/>
          </a:ln>
        </p:spPr>
      </p:pic>
      <p:pic>
        <p:nvPicPr>
          <p:cNvPr id="375" name="Google Shape;375;p52"/>
          <p:cNvPicPr preferRelativeResize="0"/>
          <p:nvPr/>
        </p:nvPicPr>
        <p:blipFill>
          <a:blip r:embed="rId5">
            <a:alphaModFix/>
          </a:blip>
          <a:stretch>
            <a:fillRect/>
          </a:stretch>
        </p:blipFill>
        <p:spPr>
          <a:xfrm>
            <a:off x="2619938" y="1159400"/>
            <a:ext cx="1217925" cy="1217925"/>
          </a:xfrm>
          <a:prstGeom prst="rect">
            <a:avLst/>
          </a:prstGeom>
          <a:noFill/>
          <a:ln>
            <a:noFill/>
          </a:ln>
        </p:spPr>
      </p:pic>
      <p:pic>
        <p:nvPicPr>
          <p:cNvPr id="376" name="Google Shape;376;p52"/>
          <p:cNvPicPr preferRelativeResize="0"/>
          <p:nvPr/>
        </p:nvPicPr>
        <p:blipFill>
          <a:blip r:embed="rId6">
            <a:alphaModFix/>
          </a:blip>
          <a:stretch>
            <a:fillRect/>
          </a:stretch>
        </p:blipFill>
        <p:spPr>
          <a:xfrm>
            <a:off x="4741388" y="1159400"/>
            <a:ext cx="1217925" cy="1217925"/>
          </a:xfrm>
          <a:prstGeom prst="rect">
            <a:avLst/>
          </a:prstGeom>
          <a:noFill/>
          <a:ln>
            <a:noFill/>
          </a:ln>
        </p:spPr>
      </p:pic>
      <p:pic>
        <p:nvPicPr>
          <p:cNvPr id="377" name="Google Shape;377;p52"/>
          <p:cNvPicPr preferRelativeResize="0"/>
          <p:nvPr/>
        </p:nvPicPr>
        <p:blipFill>
          <a:blip r:embed="rId7">
            <a:alphaModFix/>
          </a:blip>
          <a:stretch>
            <a:fillRect/>
          </a:stretch>
        </p:blipFill>
        <p:spPr>
          <a:xfrm>
            <a:off x="6922475" y="1211350"/>
            <a:ext cx="1346900" cy="1346900"/>
          </a:xfrm>
          <a:prstGeom prst="rect">
            <a:avLst/>
          </a:prstGeom>
          <a:noFill/>
          <a:ln>
            <a:noFill/>
          </a:ln>
        </p:spPr>
      </p:pic>
      <p:pic>
        <p:nvPicPr>
          <p:cNvPr id="378" name="Google Shape;378;p52"/>
          <p:cNvPicPr preferRelativeResize="0"/>
          <p:nvPr/>
        </p:nvPicPr>
        <p:blipFill>
          <a:blip r:embed="rId8">
            <a:alphaModFix/>
          </a:blip>
          <a:stretch>
            <a:fillRect/>
          </a:stretch>
        </p:blipFill>
        <p:spPr>
          <a:xfrm>
            <a:off x="4873225" y="2949625"/>
            <a:ext cx="1388100" cy="1388100"/>
          </a:xfrm>
          <a:prstGeom prst="rect">
            <a:avLst/>
          </a:prstGeom>
          <a:noFill/>
          <a:ln>
            <a:noFill/>
          </a:ln>
        </p:spPr>
      </p:pic>
      <p:pic>
        <p:nvPicPr>
          <p:cNvPr id="379" name="Google Shape;379;p52"/>
          <p:cNvPicPr preferRelativeResize="0"/>
          <p:nvPr/>
        </p:nvPicPr>
        <p:blipFill>
          <a:blip r:embed="rId9">
            <a:alphaModFix/>
          </a:blip>
          <a:stretch>
            <a:fillRect/>
          </a:stretch>
        </p:blipFill>
        <p:spPr>
          <a:xfrm>
            <a:off x="6922475" y="2890925"/>
            <a:ext cx="1615900" cy="1615900"/>
          </a:xfrm>
          <a:prstGeom prst="rect">
            <a:avLst/>
          </a:prstGeom>
          <a:noFill/>
          <a:ln>
            <a:noFill/>
          </a:ln>
        </p:spPr>
      </p:pic>
      <p:pic>
        <p:nvPicPr>
          <p:cNvPr id="380" name="Google Shape;380;p52"/>
          <p:cNvPicPr preferRelativeResize="0"/>
          <p:nvPr/>
        </p:nvPicPr>
        <p:blipFill>
          <a:blip r:embed="rId10">
            <a:alphaModFix/>
          </a:blip>
          <a:stretch>
            <a:fillRect/>
          </a:stretch>
        </p:blipFill>
        <p:spPr>
          <a:xfrm>
            <a:off x="645975" y="2890925"/>
            <a:ext cx="1820500" cy="1820500"/>
          </a:xfrm>
          <a:prstGeom prst="rect">
            <a:avLst/>
          </a:prstGeom>
          <a:noFill/>
          <a:ln>
            <a:noFill/>
          </a:ln>
        </p:spPr>
      </p:pic>
      <p:cxnSp>
        <p:nvCxnSpPr>
          <p:cNvPr id="381" name="Google Shape;381;p52"/>
          <p:cNvCxnSpPr/>
          <p:nvPr/>
        </p:nvCxnSpPr>
        <p:spPr>
          <a:xfrm>
            <a:off x="1855800" y="1753575"/>
            <a:ext cx="623700" cy="7500"/>
          </a:xfrm>
          <a:prstGeom prst="straightConnector1">
            <a:avLst/>
          </a:prstGeom>
          <a:noFill/>
          <a:ln cap="flat" cmpd="sng" w="38100">
            <a:solidFill>
              <a:schemeClr val="dk2"/>
            </a:solidFill>
            <a:prstDash val="solid"/>
            <a:round/>
            <a:headEnd len="med" w="med" type="none"/>
            <a:tailEnd len="med" w="med" type="triangle"/>
          </a:ln>
        </p:spPr>
      </p:cxnSp>
      <p:cxnSp>
        <p:nvCxnSpPr>
          <p:cNvPr id="382" name="Google Shape;382;p52"/>
          <p:cNvCxnSpPr/>
          <p:nvPr/>
        </p:nvCxnSpPr>
        <p:spPr>
          <a:xfrm>
            <a:off x="3977775" y="1746225"/>
            <a:ext cx="623700" cy="7500"/>
          </a:xfrm>
          <a:prstGeom prst="straightConnector1">
            <a:avLst/>
          </a:prstGeom>
          <a:noFill/>
          <a:ln cap="flat" cmpd="sng" w="38100">
            <a:solidFill>
              <a:schemeClr val="dk2"/>
            </a:solidFill>
            <a:prstDash val="solid"/>
            <a:round/>
            <a:headEnd len="med" w="med" type="none"/>
            <a:tailEnd len="med" w="med" type="triangle"/>
          </a:ln>
        </p:spPr>
      </p:cxnSp>
      <p:cxnSp>
        <p:nvCxnSpPr>
          <p:cNvPr id="383" name="Google Shape;383;p52"/>
          <p:cNvCxnSpPr/>
          <p:nvPr/>
        </p:nvCxnSpPr>
        <p:spPr>
          <a:xfrm>
            <a:off x="6129050" y="1764613"/>
            <a:ext cx="623700" cy="7500"/>
          </a:xfrm>
          <a:prstGeom prst="straightConnector1">
            <a:avLst/>
          </a:prstGeom>
          <a:noFill/>
          <a:ln cap="flat" cmpd="sng" w="38100">
            <a:solidFill>
              <a:schemeClr val="dk2"/>
            </a:solidFill>
            <a:prstDash val="solid"/>
            <a:round/>
            <a:headEnd len="med" w="med" type="none"/>
            <a:tailEnd len="med" w="med" type="triangle"/>
          </a:ln>
        </p:spPr>
      </p:cxnSp>
      <p:cxnSp>
        <p:nvCxnSpPr>
          <p:cNvPr id="384" name="Google Shape;384;p52"/>
          <p:cNvCxnSpPr/>
          <p:nvPr/>
        </p:nvCxnSpPr>
        <p:spPr>
          <a:xfrm rot="10800000">
            <a:off x="4160000" y="3698875"/>
            <a:ext cx="581400" cy="0"/>
          </a:xfrm>
          <a:prstGeom prst="straightConnector1">
            <a:avLst/>
          </a:prstGeom>
          <a:noFill/>
          <a:ln cap="flat" cmpd="sng" w="38100">
            <a:solidFill>
              <a:schemeClr val="dk2"/>
            </a:solidFill>
            <a:prstDash val="solid"/>
            <a:round/>
            <a:headEnd len="med" w="med" type="none"/>
            <a:tailEnd len="med" w="med" type="triangle"/>
          </a:ln>
        </p:spPr>
      </p:cxnSp>
      <p:cxnSp>
        <p:nvCxnSpPr>
          <p:cNvPr id="385" name="Google Shape;385;p52"/>
          <p:cNvCxnSpPr/>
          <p:nvPr/>
        </p:nvCxnSpPr>
        <p:spPr>
          <a:xfrm rot="10800000">
            <a:off x="6227450" y="3643675"/>
            <a:ext cx="581400" cy="0"/>
          </a:xfrm>
          <a:prstGeom prst="straightConnector1">
            <a:avLst/>
          </a:prstGeom>
          <a:noFill/>
          <a:ln cap="flat" cmpd="sng" w="38100">
            <a:solidFill>
              <a:schemeClr val="dk2"/>
            </a:solidFill>
            <a:prstDash val="solid"/>
            <a:round/>
            <a:headEnd len="med" w="med" type="none"/>
            <a:tailEnd len="med" w="med" type="triangle"/>
          </a:ln>
        </p:spPr>
      </p:cxnSp>
      <p:cxnSp>
        <p:nvCxnSpPr>
          <p:cNvPr id="386" name="Google Shape;386;p52"/>
          <p:cNvCxnSpPr/>
          <p:nvPr/>
        </p:nvCxnSpPr>
        <p:spPr>
          <a:xfrm rot="10800000">
            <a:off x="2516700" y="3643675"/>
            <a:ext cx="581400" cy="0"/>
          </a:xfrm>
          <a:prstGeom prst="straightConnector1">
            <a:avLst/>
          </a:prstGeom>
          <a:noFill/>
          <a:ln cap="flat" cmpd="sng" w="38100">
            <a:solidFill>
              <a:schemeClr val="dk2"/>
            </a:solidFill>
            <a:prstDash val="solid"/>
            <a:round/>
            <a:headEnd len="med" w="med" type="none"/>
            <a:tailEnd len="med" w="med" type="triangle"/>
          </a:ln>
        </p:spPr>
      </p:cxnSp>
      <p:cxnSp>
        <p:nvCxnSpPr>
          <p:cNvPr id="387" name="Google Shape;387;p52"/>
          <p:cNvCxnSpPr/>
          <p:nvPr/>
        </p:nvCxnSpPr>
        <p:spPr>
          <a:xfrm>
            <a:off x="7284075" y="2627038"/>
            <a:ext cx="0" cy="4986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3"/>
          <p:cNvSpPr txBox="1"/>
          <p:nvPr>
            <p:ph type="title"/>
          </p:nvPr>
        </p:nvSpPr>
        <p:spPr>
          <a:xfrm>
            <a:off x="2410100" y="583825"/>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Super Booster - Smart Cleaner </a:t>
            </a:r>
            <a:endParaRPr/>
          </a:p>
        </p:txBody>
      </p:sp>
      <p:sp>
        <p:nvSpPr>
          <p:cNvPr id="393" name="Google Shape;393;p53"/>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30200" lvl="0" marL="457200" rtl="0" algn="l">
              <a:spcBef>
                <a:spcPts val="1200"/>
              </a:spcBef>
              <a:spcAft>
                <a:spcPts val="0"/>
              </a:spcAft>
              <a:buSzPts val="1600"/>
              <a:buChar char="●"/>
            </a:pPr>
            <a:r>
              <a:rPr lang="en" sz="1600"/>
              <a:t>MobSF Security Score: </a:t>
            </a:r>
            <a:r>
              <a:rPr b="1" lang="en" sz="1600">
                <a:solidFill>
                  <a:srgbClr val="FF0000"/>
                </a:solidFill>
              </a:rPr>
              <a:t>10/100 (Critical Risk)</a:t>
            </a:r>
            <a:endParaRPr sz="1600"/>
          </a:p>
          <a:p>
            <a:pPr indent="0" lvl="0" marL="0" rtl="0" algn="ctr">
              <a:spcBef>
                <a:spcPts val="1200"/>
              </a:spcBef>
              <a:spcAft>
                <a:spcPts val="0"/>
              </a:spcAft>
              <a:buNone/>
            </a:pPr>
            <a:r>
              <a:rPr lang="en"/>
              <a:t>-Highlights-</a:t>
            </a:r>
            <a:endParaRPr/>
          </a:p>
          <a:p>
            <a:pPr indent="-330200" lvl="0" marL="457200" rtl="0" algn="l">
              <a:spcBef>
                <a:spcPts val="1200"/>
              </a:spcBef>
              <a:spcAft>
                <a:spcPts val="0"/>
              </a:spcAft>
              <a:buSzPts val="1600"/>
              <a:buChar char="●"/>
            </a:pPr>
            <a:r>
              <a:rPr lang="en" sz="1600"/>
              <a:t>Fake optimization UI with no real cleaning logic</a:t>
            </a:r>
            <a:endParaRPr sz="1600"/>
          </a:p>
          <a:p>
            <a:pPr indent="-330200" lvl="0" marL="457200" rtl="0" algn="l">
              <a:spcBef>
                <a:spcPts val="0"/>
              </a:spcBef>
              <a:spcAft>
                <a:spcPts val="0"/>
              </a:spcAft>
              <a:buSzPts val="1600"/>
              <a:buChar char="●"/>
            </a:pPr>
            <a:r>
              <a:rPr lang="en" sz="1600"/>
              <a:t>Rewarded ad fraud via multiple SDKs</a:t>
            </a:r>
            <a:endParaRPr sz="1600"/>
          </a:p>
          <a:p>
            <a:pPr indent="-330200" lvl="0" marL="457200" rtl="0" algn="l">
              <a:spcBef>
                <a:spcPts val="0"/>
              </a:spcBef>
              <a:spcAft>
                <a:spcPts val="0"/>
              </a:spcAft>
              <a:buSzPts val="1600"/>
              <a:buChar char="●"/>
            </a:pPr>
            <a:r>
              <a:rPr lang="en" sz="1600"/>
              <a:t>Firebase Analytics spoofing</a:t>
            </a:r>
            <a:endParaRPr sz="1600"/>
          </a:p>
          <a:p>
            <a:pPr indent="-330200" lvl="0" marL="457200" rtl="0" algn="l">
              <a:spcBef>
                <a:spcPts val="0"/>
              </a:spcBef>
              <a:spcAft>
                <a:spcPts val="0"/>
              </a:spcAft>
              <a:buSzPts val="1600"/>
              <a:buChar char="●"/>
            </a:pPr>
            <a:r>
              <a:rPr lang="en" sz="1600"/>
              <a:t>Persistent user tracking with MMKV</a:t>
            </a:r>
            <a:endParaRPr sz="1600"/>
          </a:p>
          <a:p>
            <a:pPr indent="-330200" lvl="0" marL="457200" rtl="0" algn="l">
              <a:spcBef>
                <a:spcPts val="0"/>
              </a:spcBef>
              <a:spcAft>
                <a:spcPts val="0"/>
              </a:spcAft>
              <a:buSzPts val="1600"/>
              <a:buChar char="●"/>
            </a:pPr>
            <a:r>
              <a:rPr lang="en" sz="1600"/>
              <a:t>Remote control via Firebase Config</a:t>
            </a:r>
            <a:endParaRPr sz="1600"/>
          </a:p>
          <a:p>
            <a:pPr indent="0" lvl="0" marL="457200" rtl="0" algn="l">
              <a:spcBef>
                <a:spcPts val="1200"/>
              </a:spcBef>
              <a:spcAft>
                <a:spcPts val="1200"/>
              </a:spcAft>
              <a:buNone/>
            </a:pPr>
            <a:r>
              <a:t/>
            </a:r>
            <a:endParaRPr/>
          </a:p>
        </p:txBody>
      </p:sp>
      <p:pic>
        <p:nvPicPr>
          <p:cNvPr id="394" name="Google Shape;394;p53"/>
          <p:cNvPicPr preferRelativeResize="0"/>
          <p:nvPr/>
        </p:nvPicPr>
        <p:blipFill>
          <a:blip r:embed="rId3">
            <a:alphaModFix/>
          </a:blip>
          <a:stretch>
            <a:fillRect/>
          </a:stretch>
        </p:blipFill>
        <p:spPr>
          <a:xfrm>
            <a:off x="311900" y="657425"/>
            <a:ext cx="1828800" cy="18288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4"/>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MobSF Report</a:t>
            </a:r>
            <a:endParaRPr/>
          </a:p>
        </p:txBody>
      </p:sp>
      <p:sp>
        <p:nvSpPr>
          <p:cNvPr id="400" name="Google Shape;400;p54"/>
          <p:cNvSpPr txBox="1"/>
          <p:nvPr>
            <p:ph idx="1" type="body"/>
          </p:nvPr>
        </p:nvSpPr>
        <p:spPr>
          <a:xfrm>
            <a:off x="865147" y="1121825"/>
            <a:ext cx="7856700" cy="3257700"/>
          </a:xfrm>
          <a:prstGeom prst="rect">
            <a:avLst/>
          </a:prstGeom>
        </p:spPr>
        <p:txBody>
          <a:bodyPr anchorCtr="0" anchor="t" bIns="91425" lIns="91425" spcFirstLastPara="1" rIns="91425" wrap="square" tIns="91425">
            <a:normAutofit fontScale="25000" lnSpcReduction="20000"/>
          </a:bodyPr>
          <a:lstStyle/>
          <a:p>
            <a:pPr indent="0" lvl="0" marL="0" rtl="0" algn="l">
              <a:spcBef>
                <a:spcPts val="1400"/>
              </a:spcBef>
              <a:spcAft>
                <a:spcPts val="0"/>
              </a:spcAft>
              <a:buClr>
                <a:schemeClr val="dk2"/>
              </a:buClr>
              <a:buSzPct val="31813"/>
              <a:buFont typeface="Arial"/>
              <a:buNone/>
            </a:pPr>
            <a:r>
              <a:rPr b="1" lang="en" sz="3458">
                <a:latin typeface="Arial"/>
                <a:ea typeface="Arial"/>
                <a:cs typeface="Arial"/>
                <a:sym typeface="Arial"/>
              </a:rPr>
              <a:t>Security Highlights:</a:t>
            </a:r>
            <a:endParaRPr b="1" sz="3458">
              <a:latin typeface="Arial"/>
              <a:ea typeface="Arial"/>
              <a:cs typeface="Arial"/>
              <a:sym typeface="Arial"/>
            </a:endParaRPr>
          </a:p>
          <a:p>
            <a:pPr indent="-280316" lvl="0" marL="457200" rtl="0" algn="l">
              <a:spcBef>
                <a:spcPts val="1200"/>
              </a:spcBef>
              <a:spcAft>
                <a:spcPts val="0"/>
              </a:spcAft>
              <a:buSzPct val="100000"/>
              <a:buFont typeface="Arial"/>
              <a:buChar char="●"/>
            </a:pPr>
            <a:r>
              <a:rPr b="1" lang="en" sz="3258">
                <a:latin typeface="Arial"/>
                <a:ea typeface="Arial"/>
                <a:cs typeface="Arial"/>
                <a:sym typeface="Arial"/>
              </a:rPr>
              <a:t>App Security Score:</a:t>
            </a:r>
            <a:r>
              <a:rPr lang="en" sz="3258">
                <a:latin typeface="Arial"/>
                <a:ea typeface="Arial"/>
                <a:cs typeface="Arial"/>
                <a:sym typeface="Arial"/>
              </a:rPr>
              <a:t> 10/100 (</a:t>
            </a:r>
            <a:r>
              <a:rPr b="1" lang="en" sz="3258">
                <a:latin typeface="Arial"/>
                <a:ea typeface="Arial"/>
                <a:cs typeface="Arial"/>
                <a:sym typeface="Arial"/>
              </a:rPr>
              <a:t>Critical Risk</a:t>
            </a:r>
            <a:r>
              <a:rPr lang="en" sz="3258">
                <a:latin typeface="Arial"/>
                <a:ea typeface="Arial"/>
                <a:cs typeface="Arial"/>
                <a:sym typeface="Arial"/>
              </a:rPr>
              <a:t>)</a:t>
            </a:r>
            <a:br>
              <a:rPr lang="en" sz="3258">
                <a:latin typeface="Arial"/>
                <a:ea typeface="Arial"/>
                <a:cs typeface="Arial"/>
                <a:sym typeface="Arial"/>
              </a:rPr>
            </a:br>
            <a:endParaRPr sz="3258">
              <a:latin typeface="Arial"/>
              <a:ea typeface="Arial"/>
              <a:cs typeface="Arial"/>
              <a:sym typeface="Arial"/>
            </a:endParaRPr>
          </a:p>
          <a:p>
            <a:pPr indent="-280316" lvl="0" marL="457200" rtl="0" algn="l">
              <a:spcBef>
                <a:spcPts val="0"/>
              </a:spcBef>
              <a:spcAft>
                <a:spcPts val="0"/>
              </a:spcAft>
              <a:buSzPct val="100000"/>
              <a:buFont typeface="Arial"/>
              <a:buChar char="●"/>
            </a:pPr>
            <a:r>
              <a:rPr b="1" lang="en" sz="3258">
                <a:latin typeface="Arial"/>
                <a:ea typeface="Arial"/>
                <a:cs typeface="Arial"/>
                <a:sym typeface="Arial"/>
              </a:rPr>
              <a:t>Trackers Detected:</a:t>
            </a:r>
            <a:r>
              <a:rPr lang="en" sz="3258">
                <a:latin typeface="Arial"/>
                <a:ea typeface="Arial"/>
                <a:cs typeface="Arial"/>
                <a:sym typeface="Arial"/>
              </a:rPr>
              <a:t> 17</a:t>
            </a:r>
            <a:br>
              <a:rPr lang="en" sz="3258">
                <a:latin typeface="Arial"/>
                <a:ea typeface="Arial"/>
                <a:cs typeface="Arial"/>
                <a:sym typeface="Arial"/>
              </a:rPr>
            </a:br>
            <a:endParaRPr sz="3258">
              <a:latin typeface="Arial"/>
              <a:ea typeface="Arial"/>
              <a:cs typeface="Arial"/>
              <a:sym typeface="Arial"/>
            </a:endParaRPr>
          </a:p>
          <a:p>
            <a:pPr indent="-280316" lvl="0" marL="457200" rtl="0" algn="l">
              <a:spcBef>
                <a:spcPts val="0"/>
              </a:spcBef>
              <a:spcAft>
                <a:spcPts val="0"/>
              </a:spcAft>
              <a:buSzPct val="100000"/>
              <a:buFont typeface="Arial"/>
              <a:buChar char="●"/>
            </a:pPr>
            <a:r>
              <a:rPr b="1" lang="en" sz="3258">
                <a:latin typeface="Arial"/>
                <a:ea typeface="Arial"/>
                <a:cs typeface="Arial"/>
                <a:sym typeface="Arial"/>
              </a:rPr>
              <a:t>CVSS Score Average:</a:t>
            </a:r>
            <a:r>
              <a:rPr lang="en" sz="3258">
                <a:latin typeface="Arial"/>
                <a:ea typeface="Arial"/>
                <a:cs typeface="Arial"/>
                <a:sym typeface="Arial"/>
              </a:rPr>
              <a:t> 6.3</a:t>
            </a:r>
            <a:br>
              <a:rPr lang="en" sz="3258">
                <a:latin typeface="Arial"/>
                <a:ea typeface="Arial"/>
                <a:cs typeface="Arial"/>
                <a:sym typeface="Arial"/>
              </a:rPr>
            </a:br>
            <a:endParaRPr sz="3258">
              <a:latin typeface="Arial"/>
              <a:ea typeface="Arial"/>
              <a:cs typeface="Arial"/>
              <a:sym typeface="Arial"/>
            </a:endParaRPr>
          </a:p>
          <a:p>
            <a:pPr indent="-280316" lvl="0" marL="457200" rtl="0" algn="l">
              <a:spcBef>
                <a:spcPts val="0"/>
              </a:spcBef>
              <a:spcAft>
                <a:spcPts val="0"/>
              </a:spcAft>
              <a:buSzPct val="100000"/>
              <a:buFont typeface="Arial"/>
              <a:buChar char="●"/>
            </a:pPr>
            <a:r>
              <a:rPr b="1" lang="en" sz="3258">
                <a:latin typeface="Arial"/>
                <a:ea typeface="Arial"/>
                <a:cs typeface="Arial"/>
                <a:sym typeface="Arial"/>
              </a:rPr>
              <a:t>Permissions Requested:</a:t>
            </a:r>
            <a:r>
              <a:rPr lang="en" sz="3258">
                <a:latin typeface="Arial"/>
                <a:ea typeface="Arial"/>
                <a:cs typeface="Arial"/>
                <a:sym typeface="Arial"/>
              </a:rPr>
              <a:t> 47+ (many are </a:t>
            </a:r>
            <a:r>
              <a:rPr b="1" lang="en" sz="3258">
                <a:latin typeface="Arial"/>
                <a:ea typeface="Arial"/>
                <a:cs typeface="Arial"/>
                <a:sym typeface="Arial"/>
              </a:rPr>
              <a:t>dangerous/system-level</a:t>
            </a:r>
            <a:r>
              <a:rPr lang="en" sz="3258">
                <a:latin typeface="Arial"/>
                <a:ea typeface="Arial"/>
                <a:cs typeface="Arial"/>
                <a:sym typeface="Arial"/>
              </a:rPr>
              <a:t>)</a:t>
            </a:r>
            <a:br>
              <a:rPr lang="en" sz="3258">
                <a:latin typeface="Arial"/>
                <a:ea typeface="Arial"/>
                <a:cs typeface="Arial"/>
                <a:sym typeface="Arial"/>
              </a:rPr>
            </a:br>
            <a:endParaRPr sz="3258">
              <a:latin typeface="Arial"/>
              <a:ea typeface="Arial"/>
              <a:cs typeface="Arial"/>
              <a:sym typeface="Arial"/>
            </a:endParaRPr>
          </a:p>
          <a:p>
            <a:pPr indent="0" lvl="0" marL="0" rtl="0" algn="l">
              <a:spcBef>
                <a:spcPts val="1400"/>
              </a:spcBef>
              <a:spcAft>
                <a:spcPts val="0"/>
              </a:spcAft>
              <a:buNone/>
            </a:pPr>
            <a:r>
              <a:rPr b="1" lang="en" sz="3458">
                <a:latin typeface="Arial"/>
                <a:ea typeface="Arial"/>
                <a:cs typeface="Arial"/>
                <a:sym typeface="Arial"/>
              </a:rPr>
              <a:t>Key Red Flags:</a:t>
            </a:r>
            <a:endParaRPr b="1" sz="3458">
              <a:latin typeface="Arial"/>
              <a:ea typeface="Arial"/>
              <a:cs typeface="Arial"/>
              <a:sym typeface="Arial"/>
            </a:endParaRPr>
          </a:p>
          <a:p>
            <a:pPr indent="-280316" lvl="0" marL="457200" rtl="0" algn="l">
              <a:spcBef>
                <a:spcPts val="1200"/>
              </a:spcBef>
              <a:spcAft>
                <a:spcPts val="0"/>
              </a:spcAft>
              <a:buSzPct val="100000"/>
              <a:buFont typeface="Arial"/>
              <a:buChar char="●"/>
            </a:pPr>
            <a:r>
              <a:rPr b="1" lang="en" sz="3258">
                <a:latin typeface="Arial"/>
                <a:ea typeface="Arial"/>
                <a:cs typeface="Arial"/>
                <a:sym typeface="Arial"/>
              </a:rPr>
              <a:t>Excessive permissions</a:t>
            </a:r>
            <a:r>
              <a:rPr lang="en" sz="3258">
                <a:latin typeface="Arial"/>
                <a:ea typeface="Arial"/>
                <a:cs typeface="Arial"/>
                <a:sym typeface="Arial"/>
              </a:rPr>
              <a:t> like:</a:t>
            </a:r>
            <a:br>
              <a:rPr lang="en" sz="3258">
                <a:latin typeface="Arial"/>
                <a:ea typeface="Arial"/>
                <a:cs typeface="Arial"/>
                <a:sym typeface="Arial"/>
              </a:rPr>
            </a:br>
            <a:endParaRPr sz="3258">
              <a:latin typeface="Arial"/>
              <a:ea typeface="Arial"/>
              <a:cs typeface="Arial"/>
              <a:sym typeface="Arial"/>
            </a:endParaRPr>
          </a:p>
          <a:p>
            <a:pPr indent="-280316" lvl="1" marL="914400" rtl="0" algn="l">
              <a:spcBef>
                <a:spcPts val="0"/>
              </a:spcBef>
              <a:spcAft>
                <a:spcPts val="0"/>
              </a:spcAft>
              <a:buSzPct val="100000"/>
              <a:buFont typeface="Arial"/>
              <a:buChar char="○"/>
            </a:pPr>
            <a:r>
              <a:rPr lang="en" sz="3258">
                <a:solidFill>
                  <a:srgbClr val="188038"/>
                </a:solidFill>
                <a:latin typeface="Roboto Mono"/>
                <a:ea typeface="Roboto Mono"/>
                <a:cs typeface="Roboto Mono"/>
                <a:sym typeface="Roboto Mono"/>
              </a:rPr>
              <a:t>SYSTEM_ALERT_WINDOW</a:t>
            </a:r>
            <a:r>
              <a:rPr lang="en" sz="3258">
                <a:latin typeface="Arial"/>
                <a:ea typeface="Arial"/>
                <a:cs typeface="Arial"/>
                <a:sym typeface="Arial"/>
              </a:rPr>
              <a:t> (screen takeover)</a:t>
            </a:r>
            <a:br>
              <a:rPr lang="en" sz="3258">
                <a:latin typeface="Arial"/>
                <a:ea typeface="Arial"/>
                <a:cs typeface="Arial"/>
                <a:sym typeface="Arial"/>
              </a:rPr>
            </a:br>
            <a:endParaRPr sz="3258">
              <a:latin typeface="Arial"/>
              <a:ea typeface="Arial"/>
              <a:cs typeface="Arial"/>
              <a:sym typeface="Arial"/>
            </a:endParaRPr>
          </a:p>
          <a:p>
            <a:pPr indent="-280316" lvl="1" marL="914400" rtl="0" algn="l">
              <a:spcBef>
                <a:spcPts val="0"/>
              </a:spcBef>
              <a:spcAft>
                <a:spcPts val="0"/>
              </a:spcAft>
              <a:buSzPct val="100000"/>
              <a:buFont typeface="Arial"/>
              <a:buChar char="○"/>
            </a:pPr>
            <a:r>
              <a:rPr lang="en" sz="3258">
                <a:solidFill>
                  <a:srgbClr val="188038"/>
                </a:solidFill>
                <a:latin typeface="Roboto Mono"/>
                <a:ea typeface="Roboto Mono"/>
                <a:cs typeface="Roboto Mono"/>
                <a:sym typeface="Roboto Mono"/>
              </a:rPr>
              <a:t>MANAGE_EXTERNAL_STORAGE</a:t>
            </a:r>
            <a:r>
              <a:rPr lang="en" sz="3258">
                <a:latin typeface="Arial"/>
                <a:ea typeface="Arial"/>
                <a:cs typeface="Arial"/>
                <a:sym typeface="Arial"/>
              </a:rPr>
              <a:t> (full file access)</a:t>
            </a:r>
            <a:br>
              <a:rPr lang="en" sz="3258">
                <a:latin typeface="Arial"/>
                <a:ea typeface="Arial"/>
                <a:cs typeface="Arial"/>
                <a:sym typeface="Arial"/>
              </a:rPr>
            </a:br>
            <a:endParaRPr sz="3258">
              <a:latin typeface="Arial"/>
              <a:ea typeface="Arial"/>
              <a:cs typeface="Arial"/>
              <a:sym typeface="Arial"/>
            </a:endParaRPr>
          </a:p>
          <a:p>
            <a:pPr indent="-280316" lvl="1" marL="914400" rtl="0" algn="l">
              <a:spcBef>
                <a:spcPts val="0"/>
              </a:spcBef>
              <a:spcAft>
                <a:spcPts val="0"/>
              </a:spcAft>
              <a:buSzPct val="100000"/>
              <a:buFont typeface="Arial"/>
              <a:buChar char="○"/>
            </a:pPr>
            <a:r>
              <a:rPr lang="en" sz="3258">
                <a:solidFill>
                  <a:srgbClr val="188038"/>
                </a:solidFill>
                <a:latin typeface="Roboto Mono"/>
                <a:ea typeface="Roboto Mono"/>
                <a:cs typeface="Roboto Mono"/>
                <a:sym typeface="Roboto Mono"/>
              </a:rPr>
              <a:t>ACCESS_FINE_LOCATION</a:t>
            </a:r>
            <a:r>
              <a:rPr lang="en" sz="3258">
                <a:latin typeface="Arial"/>
                <a:ea typeface="Arial"/>
                <a:cs typeface="Arial"/>
                <a:sym typeface="Arial"/>
              </a:rPr>
              <a:t>, </a:t>
            </a:r>
            <a:r>
              <a:rPr lang="en" sz="3258">
                <a:solidFill>
                  <a:srgbClr val="188038"/>
                </a:solidFill>
                <a:latin typeface="Roboto Mono"/>
                <a:ea typeface="Roboto Mono"/>
                <a:cs typeface="Roboto Mono"/>
                <a:sym typeface="Roboto Mono"/>
              </a:rPr>
              <a:t>GET_ACCOUNTS</a:t>
            </a:r>
            <a:r>
              <a:rPr lang="en" sz="3258">
                <a:latin typeface="Arial"/>
                <a:ea typeface="Arial"/>
                <a:cs typeface="Arial"/>
                <a:sym typeface="Arial"/>
              </a:rPr>
              <a:t>, </a:t>
            </a:r>
            <a:r>
              <a:rPr lang="en" sz="3258">
                <a:solidFill>
                  <a:srgbClr val="188038"/>
                </a:solidFill>
                <a:latin typeface="Roboto Mono"/>
                <a:ea typeface="Roboto Mono"/>
                <a:cs typeface="Roboto Mono"/>
                <a:sym typeface="Roboto Mono"/>
              </a:rPr>
              <a:t>AUTHENTICATE_ACCOUNTS</a:t>
            </a:r>
            <a:br>
              <a:rPr lang="en" sz="3258">
                <a:solidFill>
                  <a:srgbClr val="188038"/>
                </a:solidFill>
                <a:latin typeface="Roboto Mono"/>
                <a:ea typeface="Roboto Mono"/>
                <a:cs typeface="Roboto Mono"/>
                <a:sym typeface="Roboto Mono"/>
              </a:rPr>
            </a:br>
            <a:endParaRPr sz="3258">
              <a:solidFill>
                <a:srgbClr val="188038"/>
              </a:solidFill>
              <a:latin typeface="Roboto Mono"/>
              <a:ea typeface="Roboto Mono"/>
              <a:cs typeface="Roboto Mono"/>
              <a:sym typeface="Roboto Mono"/>
            </a:endParaRPr>
          </a:p>
          <a:p>
            <a:pPr indent="-280316" lvl="0" marL="457200" rtl="0" algn="l">
              <a:spcBef>
                <a:spcPts val="0"/>
              </a:spcBef>
              <a:spcAft>
                <a:spcPts val="0"/>
              </a:spcAft>
              <a:buSzPct val="100000"/>
              <a:buFont typeface="Arial"/>
              <a:buChar char="●"/>
            </a:pPr>
            <a:r>
              <a:rPr b="1" lang="en" sz="3258">
                <a:latin typeface="Arial"/>
                <a:ea typeface="Arial"/>
                <a:cs typeface="Arial"/>
                <a:sym typeface="Arial"/>
              </a:rPr>
              <a:t>Anti-VM &amp; anti-debugging checks</a:t>
            </a:r>
            <a:r>
              <a:rPr lang="en" sz="3258">
                <a:latin typeface="Arial"/>
                <a:ea typeface="Arial"/>
                <a:cs typeface="Arial"/>
                <a:sym typeface="Arial"/>
              </a:rPr>
              <a:t> across multiple </a:t>
            </a:r>
            <a:r>
              <a:rPr lang="en" sz="3258">
                <a:solidFill>
                  <a:srgbClr val="188038"/>
                </a:solidFill>
                <a:latin typeface="Roboto Mono"/>
                <a:ea typeface="Roboto Mono"/>
                <a:cs typeface="Roboto Mono"/>
                <a:sym typeface="Roboto Mono"/>
              </a:rPr>
              <a:t>.dex</a:t>
            </a:r>
            <a:r>
              <a:rPr lang="en" sz="3258">
                <a:latin typeface="Arial"/>
                <a:ea typeface="Arial"/>
                <a:cs typeface="Arial"/>
                <a:sym typeface="Arial"/>
              </a:rPr>
              <a:t> files</a:t>
            </a:r>
            <a:br>
              <a:rPr lang="en" sz="3258">
                <a:latin typeface="Arial"/>
                <a:ea typeface="Arial"/>
                <a:cs typeface="Arial"/>
                <a:sym typeface="Arial"/>
              </a:rPr>
            </a:br>
            <a:endParaRPr sz="3258">
              <a:latin typeface="Arial"/>
              <a:ea typeface="Arial"/>
              <a:cs typeface="Arial"/>
              <a:sym typeface="Arial"/>
            </a:endParaRPr>
          </a:p>
          <a:p>
            <a:pPr indent="-280316" lvl="0" marL="457200" rtl="0" algn="l">
              <a:spcBef>
                <a:spcPts val="0"/>
              </a:spcBef>
              <a:spcAft>
                <a:spcPts val="0"/>
              </a:spcAft>
              <a:buSzPct val="100000"/>
              <a:buFont typeface="Arial"/>
              <a:buChar char="●"/>
            </a:pPr>
            <a:r>
              <a:rPr b="1" lang="en" sz="3258">
                <a:latin typeface="Arial"/>
                <a:ea typeface="Arial"/>
                <a:cs typeface="Arial"/>
                <a:sym typeface="Arial"/>
              </a:rPr>
              <a:t>Obfuscated code</a:t>
            </a:r>
            <a:r>
              <a:rPr lang="en" sz="3258">
                <a:latin typeface="Arial"/>
                <a:ea typeface="Arial"/>
                <a:cs typeface="Arial"/>
                <a:sym typeface="Arial"/>
              </a:rPr>
              <a:t> with unreadable methods and fields</a:t>
            </a:r>
            <a:br>
              <a:rPr lang="en" sz="3258">
                <a:latin typeface="Arial"/>
                <a:ea typeface="Arial"/>
                <a:cs typeface="Arial"/>
                <a:sym typeface="Arial"/>
              </a:rPr>
            </a:br>
            <a:endParaRPr sz="3258">
              <a:latin typeface="Arial"/>
              <a:ea typeface="Arial"/>
              <a:cs typeface="Arial"/>
              <a:sym typeface="Arial"/>
            </a:endParaRPr>
          </a:p>
          <a:p>
            <a:pPr indent="-280316" lvl="0" marL="457200" rtl="0" algn="l">
              <a:spcBef>
                <a:spcPts val="0"/>
              </a:spcBef>
              <a:spcAft>
                <a:spcPts val="0"/>
              </a:spcAft>
              <a:buSzPct val="100000"/>
              <a:buFont typeface="Arial"/>
              <a:buChar char="●"/>
            </a:pPr>
            <a:r>
              <a:rPr b="1" lang="en" sz="3258">
                <a:latin typeface="Arial"/>
                <a:ea typeface="Arial"/>
                <a:cs typeface="Arial"/>
                <a:sym typeface="Arial"/>
              </a:rPr>
              <a:t>Remote WebView debugging enabled</a:t>
            </a:r>
            <a:r>
              <a:rPr lang="en" sz="3258">
                <a:latin typeface="Arial"/>
                <a:ea typeface="Arial"/>
                <a:cs typeface="Arial"/>
                <a:sym typeface="Arial"/>
              </a:rPr>
              <a:t> — opens path for remote code execution</a:t>
            </a:r>
            <a:br>
              <a:rPr lang="en" sz="3258">
                <a:latin typeface="Arial"/>
                <a:ea typeface="Arial"/>
                <a:cs typeface="Arial"/>
                <a:sym typeface="Arial"/>
              </a:rPr>
            </a:br>
            <a:endParaRPr sz="3258">
              <a:latin typeface="Arial"/>
              <a:ea typeface="Arial"/>
              <a:cs typeface="Arial"/>
              <a:sym typeface="Arial"/>
            </a:endParaRPr>
          </a:p>
          <a:p>
            <a:pPr indent="-280316" lvl="0" marL="457200" rtl="0" algn="l">
              <a:spcBef>
                <a:spcPts val="0"/>
              </a:spcBef>
              <a:spcAft>
                <a:spcPts val="0"/>
              </a:spcAft>
              <a:buSzPct val="100000"/>
              <a:buFont typeface="Arial"/>
              <a:buChar char="●"/>
            </a:pPr>
            <a:r>
              <a:rPr b="1" lang="en" sz="3258">
                <a:latin typeface="Arial"/>
                <a:ea typeface="Arial"/>
                <a:cs typeface="Arial"/>
                <a:sym typeface="Arial"/>
              </a:rPr>
              <a:t>Unprotected exported components</a:t>
            </a:r>
            <a:r>
              <a:rPr lang="en" sz="3258">
                <a:latin typeface="Arial"/>
                <a:ea typeface="Arial"/>
                <a:cs typeface="Arial"/>
                <a:sym typeface="Arial"/>
              </a:rPr>
              <a:t> (e.g., services, receivers, activities) that can be abused by other apps</a:t>
            </a:r>
            <a:endParaRPr sz="3258">
              <a:latin typeface="Arial"/>
              <a:ea typeface="Arial"/>
              <a:cs typeface="Arial"/>
              <a:sym typeface="Arial"/>
            </a:endParaRPr>
          </a:p>
          <a:p>
            <a:pPr indent="0" lvl="0" marL="0" rtl="0" algn="l">
              <a:spcBef>
                <a:spcPts val="1200"/>
              </a:spcBef>
              <a:spcAft>
                <a:spcPts val="1200"/>
              </a:spcAft>
              <a:buNone/>
            </a:pPr>
            <a:r>
              <a:t/>
            </a:r>
            <a:endParaRPr/>
          </a:p>
        </p:txBody>
      </p:sp>
      <p:pic>
        <p:nvPicPr>
          <p:cNvPr id="401" name="Google Shape;401;p54"/>
          <p:cNvPicPr preferRelativeResize="0"/>
          <p:nvPr/>
        </p:nvPicPr>
        <p:blipFill>
          <a:blip r:embed="rId3">
            <a:alphaModFix/>
          </a:blip>
          <a:stretch>
            <a:fillRect/>
          </a:stretch>
        </p:blipFill>
        <p:spPr>
          <a:xfrm>
            <a:off x="5593100" y="1121825"/>
            <a:ext cx="2207875" cy="25309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5"/>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MobSF Report 2</a:t>
            </a:r>
            <a:endParaRPr/>
          </a:p>
        </p:txBody>
      </p:sp>
      <p:sp>
        <p:nvSpPr>
          <p:cNvPr id="407" name="Google Shape;407;p55"/>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Some strange permissions</a:t>
            </a:r>
            <a:endParaRPr/>
          </a:p>
        </p:txBody>
      </p:sp>
      <p:pic>
        <p:nvPicPr>
          <p:cNvPr id="408" name="Google Shape;408;p55"/>
          <p:cNvPicPr preferRelativeResize="0"/>
          <p:nvPr/>
        </p:nvPicPr>
        <p:blipFill>
          <a:blip r:embed="rId3">
            <a:alphaModFix/>
          </a:blip>
          <a:stretch>
            <a:fillRect/>
          </a:stretch>
        </p:blipFill>
        <p:spPr>
          <a:xfrm>
            <a:off x="122403" y="2260322"/>
            <a:ext cx="7054598" cy="277334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6"/>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Obfuscation </a:t>
            </a:r>
            <a:endParaRPr/>
          </a:p>
        </p:txBody>
      </p:sp>
      <p:sp>
        <p:nvSpPr>
          <p:cNvPr id="414" name="Google Shape;414;p56"/>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THERE WAS </a:t>
            </a:r>
            <a:br>
              <a:rPr lang="en"/>
            </a:br>
            <a:r>
              <a:rPr lang="en"/>
              <a:t>A LOT……</a:t>
            </a:r>
            <a:endParaRPr/>
          </a:p>
        </p:txBody>
      </p:sp>
      <p:pic>
        <p:nvPicPr>
          <p:cNvPr id="415" name="Google Shape;415;p56"/>
          <p:cNvPicPr preferRelativeResize="0"/>
          <p:nvPr/>
        </p:nvPicPr>
        <p:blipFill>
          <a:blip r:embed="rId3">
            <a:alphaModFix/>
          </a:blip>
          <a:stretch>
            <a:fillRect/>
          </a:stretch>
        </p:blipFill>
        <p:spPr>
          <a:xfrm>
            <a:off x="152400" y="152400"/>
            <a:ext cx="364846" cy="4838700"/>
          </a:xfrm>
          <a:prstGeom prst="rect">
            <a:avLst/>
          </a:prstGeom>
          <a:noFill/>
          <a:ln>
            <a:noFill/>
          </a:ln>
        </p:spPr>
      </p:pic>
      <p:pic>
        <p:nvPicPr>
          <p:cNvPr id="416" name="Google Shape;416;p56"/>
          <p:cNvPicPr preferRelativeResize="0"/>
          <p:nvPr/>
        </p:nvPicPr>
        <p:blipFill>
          <a:blip r:embed="rId4">
            <a:alphaModFix/>
          </a:blip>
          <a:stretch>
            <a:fillRect/>
          </a:stretch>
        </p:blipFill>
        <p:spPr>
          <a:xfrm>
            <a:off x="669646" y="152400"/>
            <a:ext cx="348108" cy="4838699"/>
          </a:xfrm>
          <a:prstGeom prst="rect">
            <a:avLst/>
          </a:prstGeom>
          <a:noFill/>
          <a:ln>
            <a:noFill/>
          </a:ln>
        </p:spPr>
      </p:pic>
      <p:pic>
        <p:nvPicPr>
          <p:cNvPr id="417" name="Google Shape;417;p56"/>
          <p:cNvPicPr preferRelativeResize="0"/>
          <p:nvPr/>
        </p:nvPicPr>
        <p:blipFill>
          <a:blip r:embed="rId5">
            <a:alphaModFix/>
          </a:blip>
          <a:stretch>
            <a:fillRect/>
          </a:stretch>
        </p:blipFill>
        <p:spPr>
          <a:xfrm>
            <a:off x="1170154" y="152400"/>
            <a:ext cx="365513" cy="4838699"/>
          </a:xfrm>
          <a:prstGeom prst="rect">
            <a:avLst/>
          </a:prstGeom>
          <a:noFill/>
          <a:ln>
            <a:noFill/>
          </a:ln>
        </p:spPr>
      </p:pic>
      <p:pic>
        <p:nvPicPr>
          <p:cNvPr id="418" name="Google Shape;418;p56"/>
          <p:cNvPicPr preferRelativeResize="0"/>
          <p:nvPr/>
        </p:nvPicPr>
        <p:blipFill>
          <a:blip r:embed="rId6">
            <a:alphaModFix/>
          </a:blip>
          <a:stretch>
            <a:fillRect/>
          </a:stretch>
        </p:blipFill>
        <p:spPr>
          <a:xfrm>
            <a:off x="1688067" y="152400"/>
            <a:ext cx="337313" cy="4838702"/>
          </a:xfrm>
          <a:prstGeom prst="rect">
            <a:avLst/>
          </a:prstGeom>
          <a:noFill/>
          <a:ln>
            <a:noFill/>
          </a:ln>
        </p:spPr>
      </p:pic>
      <p:pic>
        <p:nvPicPr>
          <p:cNvPr id="419" name="Google Shape;419;p56"/>
          <p:cNvPicPr preferRelativeResize="0"/>
          <p:nvPr/>
        </p:nvPicPr>
        <p:blipFill>
          <a:blip r:embed="rId7">
            <a:alphaModFix/>
          </a:blip>
          <a:stretch>
            <a:fillRect/>
          </a:stretch>
        </p:blipFill>
        <p:spPr>
          <a:xfrm>
            <a:off x="4642925" y="106325"/>
            <a:ext cx="487000" cy="4930851"/>
          </a:xfrm>
          <a:prstGeom prst="rect">
            <a:avLst/>
          </a:prstGeom>
          <a:noFill/>
          <a:ln>
            <a:noFill/>
          </a:ln>
        </p:spPr>
      </p:pic>
      <p:pic>
        <p:nvPicPr>
          <p:cNvPr id="420" name="Google Shape;420;p56"/>
          <p:cNvPicPr preferRelativeResize="0"/>
          <p:nvPr/>
        </p:nvPicPr>
        <p:blipFill>
          <a:blip r:embed="rId8">
            <a:alphaModFix/>
          </a:blip>
          <a:stretch>
            <a:fillRect/>
          </a:stretch>
        </p:blipFill>
        <p:spPr>
          <a:xfrm>
            <a:off x="5388910" y="152400"/>
            <a:ext cx="565340" cy="4838699"/>
          </a:xfrm>
          <a:prstGeom prst="rect">
            <a:avLst/>
          </a:prstGeom>
          <a:noFill/>
          <a:ln>
            <a:noFill/>
          </a:ln>
        </p:spPr>
      </p:pic>
      <p:pic>
        <p:nvPicPr>
          <p:cNvPr id="421" name="Google Shape;421;p56"/>
          <p:cNvPicPr preferRelativeResize="0"/>
          <p:nvPr/>
        </p:nvPicPr>
        <p:blipFill>
          <a:blip r:embed="rId9">
            <a:alphaModFix/>
          </a:blip>
          <a:stretch>
            <a:fillRect/>
          </a:stretch>
        </p:blipFill>
        <p:spPr>
          <a:xfrm>
            <a:off x="6156900" y="152400"/>
            <a:ext cx="487000" cy="4838700"/>
          </a:xfrm>
          <a:prstGeom prst="rect">
            <a:avLst/>
          </a:prstGeom>
          <a:noFill/>
          <a:ln>
            <a:noFill/>
          </a:ln>
        </p:spPr>
      </p:pic>
      <p:pic>
        <p:nvPicPr>
          <p:cNvPr id="422" name="Google Shape;422;p56"/>
          <p:cNvPicPr preferRelativeResize="0"/>
          <p:nvPr/>
        </p:nvPicPr>
        <p:blipFill>
          <a:blip r:embed="rId10">
            <a:alphaModFix/>
          </a:blip>
          <a:stretch>
            <a:fillRect/>
          </a:stretch>
        </p:blipFill>
        <p:spPr>
          <a:xfrm>
            <a:off x="6784125" y="242950"/>
            <a:ext cx="348100" cy="4657599"/>
          </a:xfrm>
          <a:prstGeom prst="rect">
            <a:avLst/>
          </a:prstGeom>
          <a:noFill/>
          <a:ln>
            <a:noFill/>
          </a:ln>
        </p:spPr>
      </p:pic>
      <p:pic>
        <p:nvPicPr>
          <p:cNvPr id="423" name="Google Shape;423;p56"/>
          <p:cNvPicPr preferRelativeResize="0"/>
          <p:nvPr/>
        </p:nvPicPr>
        <p:blipFill>
          <a:blip r:embed="rId11">
            <a:alphaModFix/>
          </a:blip>
          <a:stretch>
            <a:fillRect/>
          </a:stretch>
        </p:blipFill>
        <p:spPr>
          <a:xfrm>
            <a:off x="7427075" y="890575"/>
            <a:ext cx="476250" cy="33623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7"/>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Obfuscation Part 2</a:t>
            </a:r>
            <a:endParaRPr/>
          </a:p>
        </p:txBody>
      </p:sp>
      <p:sp>
        <p:nvSpPr>
          <p:cNvPr id="429" name="Google Shape;429;p57"/>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What’s going on in those fun folders?</a:t>
            </a:r>
            <a:br>
              <a:rPr lang="en"/>
            </a:br>
            <a:br>
              <a:rPr lang="en"/>
            </a:br>
            <a:r>
              <a:rPr lang="en"/>
              <a:t>A good example!</a:t>
            </a:r>
            <a:br>
              <a:rPr lang="en"/>
            </a:br>
            <a:endParaRPr/>
          </a:p>
          <a:p>
            <a:pPr indent="0" lvl="0" marL="0" rtl="0" algn="l">
              <a:spcBef>
                <a:spcPts val="1200"/>
              </a:spcBef>
              <a:spcAft>
                <a:spcPts val="0"/>
              </a:spcAft>
              <a:buNone/>
            </a:pPr>
            <a:r>
              <a:rPr lang="en"/>
              <a:t>C4139.java is a ML </a:t>
            </a:r>
            <a:r>
              <a:rPr lang="en"/>
              <a:t>model, with </a:t>
            </a:r>
            <a:endParaRPr/>
          </a:p>
          <a:p>
            <a:pPr indent="0" lvl="0" marL="0" rtl="0" algn="l">
              <a:spcBef>
                <a:spcPts val="1200"/>
              </a:spcBef>
              <a:spcAft>
                <a:spcPts val="1200"/>
              </a:spcAft>
              <a:buNone/>
            </a:pPr>
            <a:r>
              <a:rPr lang="en"/>
              <a:t>weighted response values </a:t>
            </a:r>
            <a:endParaRPr/>
          </a:p>
        </p:txBody>
      </p:sp>
      <p:pic>
        <p:nvPicPr>
          <p:cNvPr id="430" name="Google Shape;430;p57"/>
          <p:cNvPicPr preferRelativeResize="0"/>
          <p:nvPr/>
        </p:nvPicPr>
        <p:blipFill>
          <a:blip r:embed="rId3">
            <a:alphaModFix/>
          </a:blip>
          <a:stretch>
            <a:fillRect/>
          </a:stretch>
        </p:blipFill>
        <p:spPr>
          <a:xfrm>
            <a:off x="152400" y="152400"/>
            <a:ext cx="1902175" cy="3170275"/>
          </a:xfrm>
          <a:prstGeom prst="rect">
            <a:avLst/>
          </a:prstGeom>
          <a:noFill/>
          <a:ln>
            <a:noFill/>
          </a:ln>
        </p:spPr>
      </p:pic>
      <p:pic>
        <p:nvPicPr>
          <p:cNvPr id="431" name="Google Shape;431;p57"/>
          <p:cNvPicPr preferRelativeResize="0"/>
          <p:nvPr/>
        </p:nvPicPr>
        <p:blipFill>
          <a:blip r:embed="rId4">
            <a:alphaModFix/>
          </a:blip>
          <a:stretch>
            <a:fillRect/>
          </a:stretch>
        </p:blipFill>
        <p:spPr>
          <a:xfrm>
            <a:off x="57550" y="3442274"/>
            <a:ext cx="2352550" cy="784175"/>
          </a:xfrm>
          <a:prstGeom prst="rect">
            <a:avLst/>
          </a:prstGeom>
          <a:noFill/>
          <a:ln>
            <a:noFill/>
          </a:ln>
        </p:spPr>
      </p:pic>
      <p:pic>
        <p:nvPicPr>
          <p:cNvPr id="432" name="Google Shape;432;p57"/>
          <p:cNvPicPr preferRelativeResize="0"/>
          <p:nvPr/>
        </p:nvPicPr>
        <p:blipFill>
          <a:blip r:embed="rId5">
            <a:alphaModFix/>
          </a:blip>
          <a:stretch>
            <a:fillRect/>
          </a:stretch>
        </p:blipFill>
        <p:spPr>
          <a:xfrm>
            <a:off x="6472575" y="693025"/>
            <a:ext cx="2112925" cy="36129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8"/>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Obfuscation Part 3</a:t>
            </a:r>
            <a:endParaRPr/>
          </a:p>
        </p:txBody>
      </p:sp>
      <p:sp>
        <p:nvSpPr>
          <p:cNvPr id="438" name="Google Shape;438;p58"/>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Yes, it is </a:t>
            </a:r>
            <a:r>
              <a:rPr lang="en"/>
              <a:t>obfuscation</a:t>
            </a:r>
            <a:r>
              <a:rPr lang="en"/>
              <a:t> not just another language </a:t>
            </a:r>
            <a:endParaRPr/>
          </a:p>
          <a:p>
            <a:pPr indent="0" lvl="0" marL="0" rtl="0" algn="l">
              <a:spcBef>
                <a:spcPts val="1200"/>
              </a:spcBef>
              <a:spcAft>
                <a:spcPts val="0"/>
              </a:spcAft>
              <a:buNone/>
            </a:pPr>
            <a:r>
              <a:rPr lang="en"/>
              <a:t>The language is Odia</a:t>
            </a:r>
            <a:br>
              <a:rPr lang="en"/>
            </a:br>
            <a:endParaRPr/>
          </a:p>
          <a:p>
            <a:pPr indent="0" lvl="0" marL="0" rtl="0" algn="l">
              <a:spcBef>
                <a:spcPts val="1200"/>
              </a:spcBef>
              <a:spcAft>
                <a:spcPts val="1200"/>
              </a:spcAft>
              <a:buNone/>
            </a:pPr>
            <a:r>
              <a:rPr lang="en"/>
              <a:t>Intentionally used characters that would not display correctly for most machines.</a:t>
            </a:r>
            <a:br>
              <a:rPr lang="en"/>
            </a:br>
            <a:endParaRPr/>
          </a:p>
        </p:txBody>
      </p:sp>
      <p:pic>
        <p:nvPicPr>
          <p:cNvPr id="439" name="Google Shape;439;p58"/>
          <p:cNvPicPr preferRelativeResize="0"/>
          <p:nvPr/>
        </p:nvPicPr>
        <p:blipFill>
          <a:blip r:embed="rId3">
            <a:alphaModFix/>
          </a:blip>
          <a:stretch>
            <a:fillRect/>
          </a:stretch>
        </p:blipFill>
        <p:spPr>
          <a:xfrm>
            <a:off x="152400" y="152400"/>
            <a:ext cx="2046853" cy="4838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59"/>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FireBase Analytic Spoofing </a:t>
            </a:r>
            <a:endParaRPr/>
          </a:p>
        </p:txBody>
      </p:sp>
      <p:sp>
        <p:nvSpPr>
          <p:cNvPr id="445" name="Google Shape;445;p59"/>
          <p:cNvSpPr txBox="1"/>
          <p:nvPr>
            <p:ph idx="1" type="body"/>
          </p:nvPr>
        </p:nvSpPr>
        <p:spPr>
          <a:xfrm>
            <a:off x="265825" y="2817625"/>
            <a:ext cx="8306400" cy="1617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Fake analytics events</a:t>
            </a:r>
            <a:endParaRPr/>
          </a:p>
          <a:p>
            <a:pPr indent="0" lvl="0" marL="0" rtl="0" algn="l">
              <a:spcBef>
                <a:spcPts val="1200"/>
              </a:spcBef>
              <a:spcAft>
                <a:spcPts val="0"/>
              </a:spcAft>
              <a:buNone/>
            </a:pPr>
            <a:r>
              <a:rPr lang="en"/>
              <a:t>Simulates screen active for </a:t>
            </a:r>
            <a:r>
              <a:rPr lang="en"/>
              <a:t>engagement</a:t>
            </a:r>
            <a:endParaRPr/>
          </a:p>
          <a:p>
            <a:pPr indent="0" lvl="0" marL="0" rtl="0" algn="l">
              <a:spcBef>
                <a:spcPts val="1200"/>
              </a:spcBef>
              <a:spcAft>
                <a:spcPts val="1200"/>
              </a:spcAft>
              <a:buNone/>
            </a:pPr>
            <a:r>
              <a:rPr lang="en"/>
              <a:t>Fetches unique instal ID </a:t>
            </a:r>
            <a:endParaRPr/>
          </a:p>
        </p:txBody>
      </p:sp>
      <p:pic>
        <p:nvPicPr>
          <p:cNvPr id="446" name="Google Shape;446;p59"/>
          <p:cNvPicPr preferRelativeResize="0"/>
          <p:nvPr/>
        </p:nvPicPr>
        <p:blipFill>
          <a:blip r:embed="rId3">
            <a:alphaModFix/>
          </a:blip>
          <a:stretch>
            <a:fillRect/>
          </a:stretch>
        </p:blipFill>
        <p:spPr>
          <a:xfrm>
            <a:off x="85938" y="1211338"/>
            <a:ext cx="6105525" cy="923925"/>
          </a:xfrm>
          <a:prstGeom prst="rect">
            <a:avLst/>
          </a:prstGeom>
          <a:noFill/>
          <a:ln>
            <a:noFill/>
          </a:ln>
        </p:spPr>
      </p:pic>
      <p:pic>
        <p:nvPicPr>
          <p:cNvPr id="447" name="Google Shape;447;p59"/>
          <p:cNvPicPr preferRelativeResize="0"/>
          <p:nvPr/>
        </p:nvPicPr>
        <p:blipFill>
          <a:blip r:embed="rId4">
            <a:alphaModFix/>
          </a:blip>
          <a:stretch>
            <a:fillRect/>
          </a:stretch>
        </p:blipFill>
        <p:spPr>
          <a:xfrm>
            <a:off x="85950" y="2300600"/>
            <a:ext cx="4648286" cy="271150"/>
          </a:xfrm>
          <a:prstGeom prst="rect">
            <a:avLst/>
          </a:prstGeom>
          <a:noFill/>
          <a:ln>
            <a:noFill/>
          </a:ln>
        </p:spPr>
      </p:pic>
      <p:pic>
        <p:nvPicPr>
          <p:cNvPr id="448" name="Google Shape;448;p59"/>
          <p:cNvPicPr preferRelativeResize="0"/>
          <p:nvPr/>
        </p:nvPicPr>
        <p:blipFill>
          <a:blip r:embed="rId5">
            <a:alphaModFix/>
          </a:blip>
          <a:stretch>
            <a:fillRect/>
          </a:stretch>
        </p:blipFill>
        <p:spPr>
          <a:xfrm>
            <a:off x="4734225" y="2737075"/>
            <a:ext cx="4164776" cy="16175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0"/>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Adware - it’s all just ads!</a:t>
            </a:r>
            <a:endParaRPr/>
          </a:p>
        </p:txBody>
      </p:sp>
      <p:sp>
        <p:nvSpPr>
          <p:cNvPr id="454" name="Google Shape;454;p60"/>
          <p:cNvSpPr txBox="1"/>
          <p:nvPr>
            <p:ph idx="1" type="body"/>
          </p:nvPr>
        </p:nvSpPr>
        <p:spPr>
          <a:xfrm>
            <a:off x="2822412" y="1493301"/>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Adcolony </a:t>
            </a:r>
            <a:endParaRPr/>
          </a:p>
          <a:p>
            <a:pPr indent="0" lvl="0" marL="0" rtl="0" algn="l">
              <a:spcBef>
                <a:spcPts val="1200"/>
              </a:spcBef>
              <a:spcAft>
                <a:spcPts val="0"/>
              </a:spcAft>
              <a:buNone/>
            </a:pPr>
            <a:r>
              <a:rPr lang="en"/>
              <a:t>Facebook</a:t>
            </a:r>
            <a:endParaRPr/>
          </a:p>
          <a:p>
            <a:pPr indent="0" lvl="0" marL="0" rtl="0" algn="l">
              <a:spcBef>
                <a:spcPts val="1200"/>
              </a:spcBef>
              <a:spcAft>
                <a:spcPts val="0"/>
              </a:spcAft>
              <a:buNone/>
            </a:pPr>
            <a:r>
              <a:rPr lang="en"/>
              <a:t>Vungle</a:t>
            </a:r>
            <a:endParaRPr/>
          </a:p>
          <a:p>
            <a:pPr indent="0" lvl="0" marL="0" rtl="0" algn="l">
              <a:spcBef>
                <a:spcPts val="1200"/>
              </a:spcBef>
              <a:spcAft>
                <a:spcPts val="0"/>
              </a:spcAft>
              <a:buNone/>
            </a:pPr>
            <a:r>
              <a:rPr lang="en"/>
              <a:t>Ironsource</a:t>
            </a:r>
            <a:endParaRPr/>
          </a:p>
          <a:p>
            <a:pPr indent="0" lvl="0" marL="0" rtl="0" algn="l">
              <a:spcBef>
                <a:spcPts val="1200"/>
              </a:spcBef>
              <a:spcAft>
                <a:spcPts val="0"/>
              </a:spcAft>
              <a:buNone/>
            </a:pPr>
            <a:r>
              <a:rPr lang="en"/>
              <a:t>And many more!</a:t>
            </a:r>
            <a:endParaRPr/>
          </a:p>
          <a:p>
            <a:pPr indent="0" lvl="0" marL="0" rtl="0" algn="l">
              <a:spcBef>
                <a:spcPts val="1200"/>
              </a:spcBef>
              <a:spcAft>
                <a:spcPts val="1200"/>
              </a:spcAft>
              <a:buNone/>
            </a:pPr>
            <a:r>
              <a:t/>
            </a:r>
            <a:endParaRPr/>
          </a:p>
        </p:txBody>
      </p:sp>
      <p:pic>
        <p:nvPicPr>
          <p:cNvPr id="455" name="Google Shape;455;p60"/>
          <p:cNvPicPr preferRelativeResize="0"/>
          <p:nvPr/>
        </p:nvPicPr>
        <p:blipFill>
          <a:blip r:embed="rId3">
            <a:alphaModFix/>
          </a:blip>
          <a:stretch>
            <a:fillRect/>
          </a:stretch>
        </p:blipFill>
        <p:spPr>
          <a:xfrm>
            <a:off x="5442100" y="1211350"/>
            <a:ext cx="3170275" cy="3858599"/>
          </a:xfrm>
          <a:prstGeom prst="rect">
            <a:avLst/>
          </a:prstGeom>
          <a:noFill/>
          <a:ln>
            <a:noFill/>
          </a:ln>
        </p:spPr>
      </p:pic>
      <p:pic>
        <p:nvPicPr>
          <p:cNvPr id="456" name="Google Shape;456;p60"/>
          <p:cNvPicPr preferRelativeResize="0"/>
          <p:nvPr/>
        </p:nvPicPr>
        <p:blipFill>
          <a:blip r:embed="rId4">
            <a:alphaModFix/>
          </a:blip>
          <a:stretch>
            <a:fillRect/>
          </a:stretch>
        </p:blipFill>
        <p:spPr>
          <a:xfrm>
            <a:off x="192250" y="1417100"/>
            <a:ext cx="2464650" cy="23196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1"/>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It’s all hardcored junk!</a:t>
            </a:r>
            <a:endParaRPr/>
          </a:p>
        </p:txBody>
      </p:sp>
      <p:sp>
        <p:nvSpPr>
          <p:cNvPr id="462" name="Google Shape;462;p61"/>
          <p:cNvSpPr txBox="1"/>
          <p:nvPr>
            <p:ph idx="1" type="body"/>
          </p:nvPr>
        </p:nvSpPr>
        <p:spPr>
          <a:xfrm>
            <a:off x="2751176" y="1967025"/>
            <a:ext cx="5980500" cy="263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Looking for permission doing nothing with them and launch an ad/ logging behavior</a:t>
            </a:r>
            <a:endParaRPr/>
          </a:p>
        </p:txBody>
      </p:sp>
      <p:pic>
        <p:nvPicPr>
          <p:cNvPr id="463" name="Google Shape;463;p61"/>
          <p:cNvPicPr preferRelativeResize="0"/>
          <p:nvPr/>
        </p:nvPicPr>
        <p:blipFill>
          <a:blip r:embed="rId3">
            <a:alphaModFix/>
          </a:blip>
          <a:stretch>
            <a:fillRect/>
          </a:stretch>
        </p:blipFill>
        <p:spPr>
          <a:xfrm>
            <a:off x="1719575" y="1264550"/>
            <a:ext cx="6896100" cy="1539825"/>
          </a:xfrm>
          <a:prstGeom prst="rect">
            <a:avLst/>
          </a:prstGeom>
          <a:noFill/>
          <a:ln>
            <a:noFill/>
          </a:ln>
        </p:spPr>
      </p:pic>
      <p:pic>
        <p:nvPicPr>
          <p:cNvPr id="464" name="Google Shape;464;p61"/>
          <p:cNvPicPr preferRelativeResize="0"/>
          <p:nvPr/>
        </p:nvPicPr>
        <p:blipFill>
          <a:blip r:embed="rId4">
            <a:alphaModFix/>
          </a:blip>
          <a:stretch>
            <a:fillRect/>
          </a:stretch>
        </p:blipFill>
        <p:spPr>
          <a:xfrm>
            <a:off x="1719574" y="3640274"/>
            <a:ext cx="5704850" cy="1312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7"/>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Research Questions</a:t>
            </a:r>
            <a:endParaRPr/>
          </a:p>
        </p:txBody>
      </p:sp>
      <p:sp>
        <p:nvSpPr>
          <p:cNvPr id="102" name="Google Shape;102;p17"/>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Of the apps that we </a:t>
            </a:r>
            <a:r>
              <a:rPr lang="en"/>
              <a:t>have</a:t>
            </a:r>
            <a:r>
              <a:rPr lang="en"/>
              <a:t> selected,</a:t>
            </a:r>
            <a:endParaRPr/>
          </a:p>
          <a:p>
            <a:pPr indent="-342900" lvl="0" marL="457200" rtl="0" algn="l">
              <a:spcBef>
                <a:spcPts val="1200"/>
              </a:spcBef>
              <a:spcAft>
                <a:spcPts val="0"/>
              </a:spcAft>
              <a:buSzPts val="1800"/>
              <a:buAutoNum type="arabicPeriod"/>
            </a:pPr>
            <a:r>
              <a:rPr lang="en"/>
              <a:t>What permissions do they request and why?</a:t>
            </a:r>
            <a:endParaRPr/>
          </a:p>
          <a:p>
            <a:pPr indent="-342900" lvl="0" marL="457200" rtl="0" algn="l">
              <a:spcBef>
                <a:spcPts val="0"/>
              </a:spcBef>
              <a:spcAft>
                <a:spcPts val="0"/>
              </a:spcAft>
              <a:buSzPts val="1800"/>
              <a:buAutoNum type="arabicPeriod"/>
            </a:pPr>
            <a:r>
              <a:rPr lang="en"/>
              <a:t>How many of them malicious?</a:t>
            </a:r>
            <a:endParaRPr/>
          </a:p>
          <a:p>
            <a:pPr indent="-342900" lvl="0" marL="457200" rtl="0" algn="l">
              <a:spcBef>
                <a:spcPts val="0"/>
              </a:spcBef>
              <a:spcAft>
                <a:spcPts val="0"/>
              </a:spcAft>
              <a:buSzPts val="1800"/>
              <a:buAutoNum type="arabicPeriod"/>
            </a:pPr>
            <a:r>
              <a:rPr lang="en"/>
              <a:t>What are they malicious apps doing?</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62"/>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SDKs that are deeply embedded</a:t>
            </a:r>
            <a:endParaRPr/>
          </a:p>
        </p:txBody>
      </p:sp>
      <p:sp>
        <p:nvSpPr>
          <p:cNvPr id="470" name="Google Shape;470;p62"/>
          <p:cNvSpPr txBox="1"/>
          <p:nvPr>
            <p:ph idx="1" type="body"/>
          </p:nvPr>
        </p:nvSpPr>
        <p:spPr>
          <a:xfrm>
            <a:off x="8519337" y="3694826"/>
            <a:ext cx="212400" cy="903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  </a:t>
            </a:r>
            <a:endParaRPr/>
          </a:p>
          <a:p>
            <a:pPr indent="0" lvl="0" marL="0" rtl="0" algn="l">
              <a:spcBef>
                <a:spcPts val="1200"/>
              </a:spcBef>
              <a:spcAft>
                <a:spcPts val="1200"/>
              </a:spcAft>
              <a:buNone/>
            </a:pPr>
            <a:r>
              <a:t/>
            </a:r>
            <a:endParaRPr/>
          </a:p>
        </p:txBody>
      </p:sp>
      <p:graphicFrame>
        <p:nvGraphicFramePr>
          <p:cNvPr id="471" name="Google Shape;471;p62"/>
          <p:cNvGraphicFramePr/>
          <p:nvPr/>
        </p:nvGraphicFramePr>
        <p:xfrm>
          <a:off x="1373075" y="1353450"/>
          <a:ext cx="3000000" cy="3000000"/>
        </p:xfrm>
        <a:graphic>
          <a:graphicData uri="http://schemas.openxmlformats.org/drawingml/2006/table">
            <a:tbl>
              <a:tblPr>
                <a:noFill/>
                <a:tableStyleId>{D8E85ECB-5483-497A-948E-34D04F9D64F2}</a:tableStyleId>
              </a:tblPr>
              <a:tblGrid>
                <a:gridCol w="3619500"/>
                <a:gridCol w="3619500"/>
              </a:tblGrid>
              <a:tr h="381000">
                <a:tc>
                  <a:txBody>
                    <a:bodyPr/>
                    <a:lstStyle/>
                    <a:p>
                      <a:pPr indent="0" lvl="0" marL="0" rtl="0" algn="ctr">
                        <a:lnSpc>
                          <a:spcPct val="115000"/>
                        </a:lnSpc>
                        <a:spcBef>
                          <a:spcPts val="0"/>
                        </a:spcBef>
                        <a:spcAft>
                          <a:spcPts val="0"/>
                        </a:spcAft>
                        <a:buNone/>
                      </a:pPr>
                      <a:r>
                        <a:rPr b="1" lang="en" sz="1100"/>
                        <a:t>SDK</a:t>
                      </a:r>
                      <a:endParaRPr b="1" sz="1100"/>
                    </a:p>
                  </a:txBody>
                  <a:tcPr marT="91425" marB="91425" marR="91425" marL="91425"/>
                </a:tc>
                <a:tc>
                  <a:txBody>
                    <a:bodyPr/>
                    <a:lstStyle/>
                    <a:p>
                      <a:pPr indent="0" lvl="0" marL="0" rtl="0" algn="ctr">
                        <a:lnSpc>
                          <a:spcPct val="115000"/>
                        </a:lnSpc>
                        <a:spcBef>
                          <a:spcPts val="0"/>
                        </a:spcBef>
                        <a:spcAft>
                          <a:spcPts val="0"/>
                        </a:spcAft>
                        <a:buNone/>
                      </a:pPr>
                      <a:r>
                        <a:rPr b="1" lang="en" sz="1100"/>
                        <a:t>Function</a:t>
                      </a:r>
                      <a:endParaRPr b="1" sz="1100"/>
                    </a:p>
                  </a:txBody>
                  <a:tcPr marT="91425" marB="91425" marR="91425" marL="91425"/>
                </a:tc>
              </a:tr>
              <a:tr h="381000">
                <a:tc>
                  <a:txBody>
                    <a:bodyPr/>
                    <a:lstStyle/>
                    <a:p>
                      <a:pPr indent="0" lvl="0" marL="0" rtl="0" algn="l">
                        <a:spcBef>
                          <a:spcPts val="0"/>
                        </a:spcBef>
                        <a:spcAft>
                          <a:spcPts val="0"/>
                        </a:spcAft>
                        <a:buNone/>
                      </a:pPr>
                      <a:r>
                        <a:rPr lang="en"/>
                        <a:t>Vungle</a:t>
                      </a:r>
                      <a:endParaRPr/>
                    </a:p>
                  </a:txBody>
                  <a:tcPr marT="91425" marB="91425" marR="91425" marL="91425"/>
                </a:tc>
                <a:tc>
                  <a:txBody>
                    <a:bodyPr/>
                    <a:lstStyle/>
                    <a:p>
                      <a:pPr indent="0" lvl="0" marL="0" rtl="0" algn="l">
                        <a:spcBef>
                          <a:spcPts val="0"/>
                        </a:spcBef>
                        <a:spcAft>
                          <a:spcPts val="0"/>
                        </a:spcAft>
                        <a:buNone/>
                      </a:pPr>
                      <a:r>
                        <a:rPr lang="en"/>
                        <a:t>Interstitial/Rewarded ads</a:t>
                      </a:r>
                      <a:endParaRPr/>
                    </a:p>
                  </a:txBody>
                  <a:tcPr marT="91425" marB="91425" marR="91425" marL="91425"/>
                </a:tc>
              </a:tr>
              <a:tr h="100000">
                <a:tc>
                  <a:txBody>
                    <a:bodyPr/>
                    <a:lstStyle/>
                    <a:p>
                      <a:pPr indent="0" lvl="0" marL="0" rtl="0" algn="l">
                        <a:spcBef>
                          <a:spcPts val="0"/>
                        </a:spcBef>
                        <a:spcAft>
                          <a:spcPts val="0"/>
                        </a:spcAft>
                        <a:buNone/>
                      </a:pPr>
                      <a:r>
                        <a:rPr lang="en"/>
                        <a:t>AdColony</a:t>
                      </a:r>
                      <a:endParaRPr/>
                    </a:p>
                  </a:txBody>
                  <a:tcPr marT="91425" marB="91425" marR="91425" marL="91425"/>
                </a:tc>
                <a:tc>
                  <a:txBody>
                    <a:bodyPr/>
                    <a:lstStyle/>
                    <a:p>
                      <a:pPr indent="0" lvl="0" marL="0" rtl="0" algn="l">
                        <a:spcBef>
                          <a:spcPts val="0"/>
                        </a:spcBef>
                        <a:spcAft>
                          <a:spcPts val="0"/>
                        </a:spcAft>
                        <a:buNone/>
                      </a:pPr>
                      <a:r>
                        <a:rPr lang="en"/>
                        <a:t>Rewarded ads, spoofed event responses</a:t>
                      </a:r>
                      <a:endParaRPr/>
                    </a:p>
                  </a:txBody>
                  <a:tcPr marT="91425" marB="91425" marR="91425" marL="91425"/>
                </a:tc>
              </a:tr>
              <a:tr h="381000">
                <a:tc>
                  <a:txBody>
                    <a:bodyPr/>
                    <a:lstStyle/>
                    <a:p>
                      <a:pPr indent="0" lvl="0" marL="0" rtl="0" algn="l">
                        <a:spcBef>
                          <a:spcPts val="0"/>
                        </a:spcBef>
                        <a:spcAft>
                          <a:spcPts val="0"/>
                        </a:spcAft>
                        <a:buNone/>
                      </a:pPr>
                      <a:r>
                        <a:rPr lang="en"/>
                        <a:t>IronSource</a:t>
                      </a:r>
                      <a:endParaRPr/>
                    </a:p>
                  </a:txBody>
                  <a:tcPr marT="91425" marB="91425" marR="91425" marL="91425"/>
                </a:tc>
                <a:tc>
                  <a:txBody>
                    <a:bodyPr/>
                    <a:lstStyle/>
                    <a:p>
                      <a:pPr indent="0" lvl="0" marL="0" rtl="0" algn="l">
                        <a:spcBef>
                          <a:spcPts val="0"/>
                        </a:spcBef>
                        <a:spcAft>
                          <a:spcPts val="0"/>
                        </a:spcAft>
                        <a:buNone/>
                      </a:pPr>
                      <a:r>
                        <a:rPr lang="en"/>
                        <a:t>Reward events via WebView/JS</a:t>
                      </a:r>
                      <a:endParaRPr/>
                    </a:p>
                  </a:txBody>
                  <a:tcPr marT="91425" marB="91425" marR="91425" marL="91425"/>
                </a:tc>
              </a:tr>
              <a:tr h="381000">
                <a:tc>
                  <a:txBody>
                    <a:bodyPr/>
                    <a:lstStyle/>
                    <a:p>
                      <a:pPr indent="0" lvl="0" marL="0" rtl="0" algn="l">
                        <a:spcBef>
                          <a:spcPts val="0"/>
                        </a:spcBef>
                        <a:spcAft>
                          <a:spcPts val="0"/>
                        </a:spcAft>
                        <a:buNone/>
                      </a:pPr>
                      <a:r>
                        <a:rPr lang="en"/>
                        <a:t>Fyber</a:t>
                      </a:r>
                      <a:endParaRPr/>
                    </a:p>
                  </a:txBody>
                  <a:tcPr marT="91425" marB="91425" marR="91425" marL="91425"/>
                </a:tc>
                <a:tc>
                  <a:txBody>
                    <a:bodyPr/>
                    <a:lstStyle/>
                    <a:p>
                      <a:pPr indent="0" lvl="0" marL="0" rtl="0" algn="l">
                        <a:spcBef>
                          <a:spcPts val="0"/>
                        </a:spcBef>
                        <a:spcAft>
                          <a:spcPts val="0"/>
                        </a:spcAft>
                        <a:buNone/>
                      </a:pPr>
                      <a:r>
                        <a:rPr lang="en"/>
                        <a:t>Mediation</a:t>
                      </a:r>
                      <a:endParaRPr/>
                    </a:p>
                  </a:txBody>
                  <a:tcPr marT="91425" marB="91425" marR="91425" marL="91425"/>
                </a:tc>
              </a:tr>
              <a:tr h="381000">
                <a:tc>
                  <a:txBody>
                    <a:bodyPr/>
                    <a:lstStyle/>
                    <a:p>
                      <a:pPr indent="0" lvl="0" marL="0" rtl="0" algn="l">
                        <a:spcBef>
                          <a:spcPts val="0"/>
                        </a:spcBef>
                        <a:spcAft>
                          <a:spcPts val="0"/>
                        </a:spcAft>
                        <a:buNone/>
                      </a:pPr>
                      <a:r>
                        <a:rPr lang="en"/>
                        <a:t>AppLovin</a:t>
                      </a:r>
                      <a:endParaRPr/>
                    </a:p>
                  </a:txBody>
                  <a:tcPr marT="91425" marB="91425" marR="91425" marL="91425"/>
                </a:tc>
                <a:tc>
                  <a:txBody>
                    <a:bodyPr/>
                    <a:lstStyle/>
                    <a:p>
                      <a:pPr indent="0" lvl="0" marL="0" rtl="0" algn="l">
                        <a:spcBef>
                          <a:spcPts val="0"/>
                        </a:spcBef>
                        <a:spcAft>
                          <a:spcPts val="0"/>
                        </a:spcAft>
                        <a:buNone/>
                      </a:pPr>
                      <a:r>
                        <a:rPr lang="en"/>
                        <a:t>Possibly via SafeDK</a:t>
                      </a:r>
                      <a:endParaRPr/>
                    </a:p>
                  </a:txBody>
                  <a:tcPr marT="91425" marB="91425" marR="91425" marL="91425"/>
                </a:tc>
              </a:tr>
              <a:tr h="381000">
                <a:tc>
                  <a:txBody>
                    <a:bodyPr/>
                    <a:lstStyle/>
                    <a:p>
                      <a:pPr indent="0" lvl="0" marL="0" rtl="0" algn="l">
                        <a:spcBef>
                          <a:spcPts val="0"/>
                        </a:spcBef>
                        <a:spcAft>
                          <a:spcPts val="0"/>
                        </a:spcAft>
                        <a:buNone/>
                      </a:pPr>
                      <a:r>
                        <a:rPr lang="en"/>
                        <a:t>Firebase</a:t>
                      </a:r>
                      <a:endParaRPr/>
                    </a:p>
                  </a:txBody>
                  <a:tcPr marT="91425" marB="91425" marR="91425" marL="91425"/>
                </a:tc>
                <a:tc>
                  <a:txBody>
                    <a:bodyPr/>
                    <a:lstStyle/>
                    <a:p>
                      <a:pPr indent="0" lvl="0" marL="0" rtl="0" algn="l">
                        <a:spcBef>
                          <a:spcPts val="0"/>
                        </a:spcBef>
                        <a:spcAft>
                          <a:spcPts val="0"/>
                        </a:spcAft>
                        <a:buNone/>
                      </a:pPr>
                      <a:r>
                        <a:rPr lang="en"/>
                        <a:t>Analytics &amp; Remote Config</a:t>
                      </a:r>
                      <a:endParaRPr/>
                    </a:p>
                  </a:txBody>
                  <a:tcPr marT="91425" marB="91425" marR="91425" marL="91425"/>
                </a:tc>
              </a:tr>
              <a:tr h="381000">
                <a:tc>
                  <a:txBody>
                    <a:bodyPr/>
                    <a:lstStyle/>
                    <a:p>
                      <a:pPr indent="0" lvl="0" marL="0" rtl="0" algn="l">
                        <a:spcBef>
                          <a:spcPts val="0"/>
                        </a:spcBef>
                        <a:spcAft>
                          <a:spcPts val="0"/>
                        </a:spcAft>
                        <a:buNone/>
                      </a:pPr>
                      <a:r>
                        <a:rPr lang="en"/>
                        <a:t>MMKV</a:t>
                      </a:r>
                      <a:endParaRPr/>
                    </a:p>
                  </a:txBody>
                  <a:tcPr marT="91425" marB="91425" marR="91425" marL="91425"/>
                </a:tc>
                <a:tc>
                  <a:txBody>
                    <a:bodyPr/>
                    <a:lstStyle/>
                    <a:p>
                      <a:pPr indent="0" lvl="0" marL="0" rtl="0" algn="l">
                        <a:spcBef>
                          <a:spcPts val="0"/>
                        </a:spcBef>
                        <a:spcAft>
                          <a:spcPts val="0"/>
                        </a:spcAft>
                        <a:buNone/>
                      </a:pPr>
                      <a:r>
                        <a:rPr lang="en"/>
                        <a:t>Local flag toggling to enable ads</a:t>
                      </a:r>
                      <a:endParaRPr/>
                    </a:p>
                  </a:txBody>
                  <a:tcPr marT="91425" marB="91425" marR="91425" marL="91425"/>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63"/>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Fingertip Cleaner</a:t>
            </a:r>
            <a:endParaRPr/>
          </a:p>
        </p:txBody>
      </p:sp>
      <p:sp>
        <p:nvSpPr>
          <p:cNvPr id="477" name="Google Shape;477;p63"/>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This app </a:t>
            </a:r>
            <a:r>
              <a:rPr lang="en"/>
              <a:t>requests 48 permissions, from get_accounts() to set_alarm()</a:t>
            </a:r>
            <a:endParaRPr/>
          </a:p>
          <a:p>
            <a:pPr indent="-342900" lvl="0" marL="457200" rtl="0" algn="l">
              <a:spcBef>
                <a:spcPts val="0"/>
              </a:spcBef>
              <a:spcAft>
                <a:spcPts val="0"/>
              </a:spcAft>
              <a:buSzPts val="1800"/>
              <a:buChar char="●"/>
            </a:pPr>
            <a:r>
              <a:rPr lang="en"/>
              <a:t>Flagged on VirusTotal as a variant of “Hiddad”</a:t>
            </a:r>
            <a:endParaRPr/>
          </a:p>
          <a:p>
            <a:pPr indent="0" lvl="0" marL="457200" rtl="0" algn="l">
              <a:spcBef>
                <a:spcPts val="1200"/>
              </a:spcBef>
              <a:spcAft>
                <a:spcPts val="1200"/>
              </a:spcAft>
              <a:buNone/>
            </a:pPr>
            <a:r>
              <a:t/>
            </a:r>
            <a:endParaRPr/>
          </a:p>
        </p:txBody>
      </p:sp>
      <p:pic>
        <p:nvPicPr>
          <p:cNvPr id="478" name="Google Shape;478;p63"/>
          <p:cNvPicPr preferRelativeResize="0"/>
          <p:nvPr/>
        </p:nvPicPr>
        <p:blipFill>
          <a:blip r:embed="rId3">
            <a:alphaModFix/>
          </a:blip>
          <a:stretch>
            <a:fillRect/>
          </a:stretch>
        </p:blipFill>
        <p:spPr>
          <a:xfrm>
            <a:off x="6044400" y="3225398"/>
            <a:ext cx="2840625" cy="1340975"/>
          </a:xfrm>
          <a:prstGeom prst="rect">
            <a:avLst/>
          </a:prstGeom>
          <a:noFill/>
          <a:ln>
            <a:noFill/>
          </a:ln>
        </p:spPr>
      </p:pic>
      <p:pic>
        <p:nvPicPr>
          <p:cNvPr id="479" name="Google Shape;479;p63"/>
          <p:cNvPicPr preferRelativeResize="0"/>
          <p:nvPr/>
        </p:nvPicPr>
        <p:blipFill>
          <a:blip r:embed="rId4">
            <a:alphaModFix/>
          </a:blip>
          <a:stretch>
            <a:fillRect/>
          </a:stretch>
        </p:blipFill>
        <p:spPr>
          <a:xfrm>
            <a:off x="673000" y="641875"/>
            <a:ext cx="1129575" cy="1030475"/>
          </a:xfrm>
          <a:prstGeom prst="rect">
            <a:avLst/>
          </a:prstGeom>
          <a:noFill/>
          <a:ln>
            <a:noFill/>
          </a:ln>
        </p:spPr>
      </p:pic>
      <p:pic>
        <p:nvPicPr>
          <p:cNvPr id="480" name="Google Shape;480;p63"/>
          <p:cNvPicPr preferRelativeResize="0"/>
          <p:nvPr/>
        </p:nvPicPr>
        <p:blipFill>
          <a:blip r:embed="rId5">
            <a:alphaModFix/>
          </a:blip>
          <a:stretch>
            <a:fillRect/>
          </a:stretch>
        </p:blipFill>
        <p:spPr>
          <a:xfrm>
            <a:off x="171425" y="2898076"/>
            <a:ext cx="5364000" cy="17001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64"/>
          <p:cNvSpPr txBox="1"/>
          <p:nvPr>
            <p:ph type="title"/>
          </p:nvPr>
        </p:nvSpPr>
        <p:spPr>
          <a:xfrm>
            <a:off x="319500" y="936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Hiddad/HiddenAds</a:t>
            </a:r>
            <a:endParaRPr/>
          </a:p>
        </p:txBody>
      </p:sp>
      <p:sp>
        <p:nvSpPr>
          <p:cNvPr id="486" name="Google Shape;486;p64"/>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lang="en"/>
              <a:t>Install normal app, hits you with lots of adds</a:t>
            </a:r>
            <a:endParaRPr/>
          </a:p>
          <a:p>
            <a:pPr indent="-304800" lvl="0" marL="457200" rtl="0" algn="l">
              <a:spcBef>
                <a:spcPts val="0"/>
              </a:spcBef>
              <a:spcAft>
                <a:spcPts val="0"/>
              </a:spcAft>
              <a:buSzPts val="1200"/>
              <a:buChar char="●"/>
            </a:pPr>
            <a:r>
              <a:rPr lang="en"/>
              <a:t>Normal app tries to install another </a:t>
            </a:r>
            <a:r>
              <a:rPr lang="en"/>
              <a:t>malicious</a:t>
            </a:r>
            <a:r>
              <a:rPr lang="en"/>
              <a:t> service</a:t>
            </a:r>
            <a:endParaRPr/>
          </a:p>
          <a:p>
            <a:pPr indent="-304800" lvl="0" marL="457200" rtl="0" algn="l">
              <a:spcBef>
                <a:spcPts val="0"/>
              </a:spcBef>
              <a:spcAft>
                <a:spcPts val="0"/>
              </a:spcAft>
              <a:buSzPts val="1200"/>
              <a:buChar char="●"/>
            </a:pPr>
            <a:r>
              <a:rPr lang="en"/>
              <a:t>Malicious app changes its </a:t>
            </a:r>
            <a:r>
              <a:rPr lang="en"/>
              <a:t>appearance</a:t>
            </a:r>
            <a:r>
              <a:rPr lang="en"/>
              <a:t> and hits you with even more ads</a:t>
            </a:r>
            <a:endParaRPr/>
          </a:p>
          <a:p>
            <a:pPr indent="-304800" lvl="0" marL="457200" rtl="0" algn="l">
              <a:spcBef>
                <a:spcPts val="0"/>
              </a:spcBef>
              <a:spcAft>
                <a:spcPts val="0"/>
              </a:spcAft>
              <a:buSzPts val="1200"/>
              <a:buChar char="●"/>
            </a:pPr>
            <a:r>
              <a:rPr lang="en"/>
              <a:t>“Splash activity” just opened settings</a:t>
            </a:r>
            <a:endParaRPr/>
          </a:p>
        </p:txBody>
      </p:sp>
      <p:pic>
        <p:nvPicPr>
          <p:cNvPr id="487" name="Google Shape;487;p64"/>
          <p:cNvPicPr preferRelativeResize="0"/>
          <p:nvPr/>
        </p:nvPicPr>
        <p:blipFill>
          <a:blip r:embed="rId3">
            <a:alphaModFix/>
          </a:blip>
          <a:stretch>
            <a:fillRect/>
          </a:stretch>
        </p:blipFill>
        <p:spPr>
          <a:xfrm>
            <a:off x="4103475" y="478475"/>
            <a:ext cx="3767149" cy="42867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5"/>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Root Detection</a:t>
            </a:r>
            <a:endParaRPr/>
          </a:p>
        </p:txBody>
      </p:sp>
      <p:sp>
        <p:nvSpPr>
          <p:cNvPr id="493" name="Google Shape;493;p65"/>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lang="en"/>
              <a:t>Very classic way to see if the device is rooted</a:t>
            </a:r>
            <a:endParaRPr/>
          </a:p>
          <a:p>
            <a:pPr indent="-304800" lvl="0" marL="457200" rtl="0" algn="l">
              <a:spcBef>
                <a:spcPts val="0"/>
              </a:spcBef>
              <a:spcAft>
                <a:spcPts val="0"/>
              </a:spcAft>
              <a:buSzPts val="1200"/>
              <a:buChar char="●"/>
            </a:pPr>
            <a:r>
              <a:rPr lang="en"/>
              <a:t>If your device contains the su </a:t>
            </a:r>
            <a:r>
              <a:rPr lang="en"/>
              <a:t>binary in one of the 11 listed places, it returns true, and most likely limits functions of the app</a:t>
            </a:r>
            <a:endParaRPr/>
          </a:p>
          <a:p>
            <a:pPr indent="-304800" lvl="0" marL="457200" rtl="0" algn="l">
              <a:spcBef>
                <a:spcPts val="0"/>
              </a:spcBef>
              <a:spcAft>
                <a:spcPts val="0"/>
              </a:spcAft>
              <a:buSzPts val="1200"/>
              <a:buChar char="●"/>
            </a:pPr>
            <a:r>
              <a:rPr lang="en"/>
              <a:t>I was going to use a non rooted AVD to test but …</a:t>
            </a:r>
            <a:endParaRPr/>
          </a:p>
          <a:p>
            <a:pPr indent="-304800" lvl="0" marL="457200" rtl="0" algn="l">
              <a:spcBef>
                <a:spcPts val="0"/>
              </a:spcBef>
              <a:spcAft>
                <a:spcPts val="0"/>
              </a:spcAft>
              <a:buSzPts val="1200"/>
              <a:buChar char="●"/>
            </a:pPr>
            <a:r>
              <a:rPr lang="en"/>
              <a:t>So I had to tell the AVD to let it through</a:t>
            </a:r>
            <a:endParaRPr/>
          </a:p>
          <a:p>
            <a:pPr indent="-304800" lvl="0" marL="457200" rtl="0" algn="l">
              <a:spcBef>
                <a:spcPts val="0"/>
              </a:spcBef>
              <a:spcAft>
                <a:spcPts val="0"/>
              </a:spcAft>
              <a:buSzPts val="1200"/>
              <a:buChar char="●"/>
            </a:pPr>
            <a:r>
              <a:rPr lang="en"/>
              <a:t>Still nothing, so moved to a physical phone</a:t>
            </a:r>
            <a:endParaRPr/>
          </a:p>
        </p:txBody>
      </p:sp>
      <p:pic>
        <p:nvPicPr>
          <p:cNvPr id="494" name="Google Shape;494;p65"/>
          <p:cNvPicPr preferRelativeResize="0"/>
          <p:nvPr/>
        </p:nvPicPr>
        <p:blipFill>
          <a:blip r:embed="rId3">
            <a:alphaModFix/>
          </a:blip>
          <a:stretch>
            <a:fillRect/>
          </a:stretch>
        </p:blipFill>
        <p:spPr>
          <a:xfrm>
            <a:off x="3423187" y="1763200"/>
            <a:ext cx="4974924" cy="2889800"/>
          </a:xfrm>
          <a:prstGeom prst="rect">
            <a:avLst/>
          </a:prstGeom>
          <a:noFill/>
          <a:ln>
            <a:noFill/>
          </a:ln>
        </p:spPr>
      </p:pic>
      <p:pic>
        <p:nvPicPr>
          <p:cNvPr id="495" name="Google Shape;495;p65"/>
          <p:cNvPicPr preferRelativeResize="0"/>
          <p:nvPr/>
        </p:nvPicPr>
        <p:blipFill>
          <a:blip r:embed="rId4">
            <a:alphaModFix/>
          </a:blip>
          <a:stretch>
            <a:fillRect/>
          </a:stretch>
        </p:blipFill>
        <p:spPr>
          <a:xfrm>
            <a:off x="4131511" y="233900"/>
            <a:ext cx="2193014" cy="1458400"/>
          </a:xfrm>
          <a:prstGeom prst="rect">
            <a:avLst/>
          </a:prstGeom>
          <a:noFill/>
          <a:ln>
            <a:noFill/>
          </a:ln>
        </p:spPr>
      </p:pic>
      <p:pic>
        <p:nvPicPr>
          <p:cNvPr id="496" name="Google Shape;496;p65"/>
          <p:cNvPicPr preferRelativeResize="0"/>
          <p:nvPr/>
        </p:nvPicPr>
        <p:blipFill>
          <a:blip r:embed="rId5">
            <a:alphaModFix/>
          </a:blip>
          <a:stretch>
            <a:fillRect/>
          </a:stretch>
        </p:blipFill>
        <p:spPr>
          <a:xfrm>
            <a:off x="6442175" y="233900"/>
            <a:ext cx="2349645" cy="14584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66"/>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Fake Buttons?</a:t>
            </a:r>
            <a:endParaRPr/>
          </a:p>
        </p:txBody>
      </p:sp>
      <p:sp>
        <p:nvSpPr>
          <p:cNvPr id="502" name="Google Shape;502;p66"/>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lang="en"/>
              <a:t>Surprisingly</a:t>
            </a:r>
            <a:r>
              <a:rPr lang="en"/>
              <a:t> the buttons don’t actually do anything</a:t>
            </a:r>
            <a:endParaRPr/>
          </a:p>
          <a:p>
            <a:pPr indent="-304800" lvl="0" marL="457200" rtl="0" algn="l">
              <a:spcBef>
                <a:spcPts val="0"/>
              </a:spcBef>
              <a:spcAft>
                <a:spcPts val="0"/>
              </a:spcAft>
              <a:buSzPts val="1200"/>
              <a:buChar char="●"/>
            </a:pPr>
            <a:r>
              <a:rPr lang="en"/>
              <a:t>This is the “Cache cleaner”</a:t>
            </a:r>
            <a:endParaRPr/>
          </a:p>
          <a:p>
            <a:pPr indent="-304800" lvl="0" marL="457200" rtl="0" algn="l">
              <a:spcBef>
                <a:spcPts val="0"/>
              </a:spcBef>
              <a:spcAft>
                <a:spcPts val="0"/>
              </a:spcAft>
              <a:buSzPts val="1200"/>
              <a:buChar char="●"/>
            </a:pPr>
            <a:r>
              <a:rPr lang="en"/>
              <a:t>Tricks</a:t>
            </a:r>
            <a:r>
              <a:rPr lang="en"/>
              <a:t> user into </a:t>
            </a:r>
            <a:r>
              <a:rPr lang="en"/>
              <a:t>thinking</a:t>
            </a:r>
            <a:r>
              <a:rPr lang="en"/>
              <a:t> </a:t>
            </a:r>
            <a:r>
              <a:rPr lang="en"/>
              <a:t>it's</a:t>
            </a:r>
            <a:r>
              <a:rPr lang="en"/>
              <a:t> being productive</a:t>
            </a:r>
            <a:endParaRPr/>
          </a:p>
        </p:txBody>
      </p:sp>
      <p:pic>
        <p:nvPicPr>
          <p:cNvPr id="503" name="Google Shape;503;p66"/>
          <p:cNvPicPr preferRelativeResize="0"/>
          <p:nvPr/>
        </p:nvPicPr>
        <p:blipFill>
          <a:blip r:embed="rId3">
            <a:alphaModFix/>
          </a:blip>
          <a:stretch>
            <a:fillRect/>
          </a:stretch>
        </p:blipFill>
        <p:spPr>
          <a:xfrm>
            <a:off x="3186675" y="554050"/>
            <a:ext cx="4573725" cy="1292750"/>
          </a:xfrm>
          <a:prstGeom prst="rect">
            <a:avLst/>
          </a:prstGeom>
          <a:noFill/>
          <a:ln>
            <a:noFill/>
          </a:ln>
        </p:spPr>
      </p:pic>
      <p:pic>
        <p:nvPicPr>
          <p:cNvPr id="504" name="Google Shape;504;p66"/>
          <p:cNvPicPr preferRelativeResize="0"/>
          <p:nvPr/>
        </p:nvPicPr>
        <p:blipFill rotWithShape="1">
          <a:blip r:embed="rId4">
            <a:alphaModFix/>
          </a:blip>
          <a:srcRect b="22033" l="0" r="59971" t="0"/>
          <a:stretch/>
        </p:blipFill>
        <p:spPr>
          <a:xfrm>
            <a:off x="241800" y="3538600"/>
            <a:ext cx="3239000" cy="1504950"/>
          </a:xfrm>
          <a:prstGeom prst="rect">
            <a:avLst/>
          </a:prstGeom>
          <a:noFill/>
          <a:ln>
            <a:noFill/>
          </a:ln>
        </p:spPr>
      </p:pic>
      <p:pic>
        <p:nvPicPr>
          <p:cNvPr id="505" name="Google Shape;505;p66"/>
          <p:cNvPicPr preferRelativeResize="0"/>
          <p:nvPr/>
        </p:nvPicPr>
        <p:blipFill rotWithShape="1">
          <a:blip r:embed="rId5">
            <a:alphaModFix/>
          </a:blip>
          <a:srcRect b="0" l="0" r="0" t="0"/>
          <a:stretch/>
        </p:blipFill>
        <p:spPr>
          <a:xfrm>
            <a:off x="2808300" y="139849"/>
            <a:ext cx="4701275" cy="3720925"/>
          </a:xfrm>
          <a:prstGeom prst="rect">
            <a:avLst/>
          </a:prstGeom>
          <a:noFill/>
          <a:ln>
            <a:noFill/>
          </a:ln>
        </p:spPr>
      </p:pic>
      <p:pic>
        <p:nvPicPr>
          <p:cNvPr id="506" name="Google Shape;506;p66"/>
          <p:cNvPicPr preferRelativeResize="0"/>
          <p:nvPr/>
        </p:nvPicPr>
        <p:blipFill>
          <a:blip r:embed="rId6">
            <a:alphaModFix/>
          </a:blip>
          <a:stretch>
            <a:fillRect/>
          </a:stretch>
        </p:blipFill>
        <p:spPr>
          <a:xfrm>
            <a:off x="7049502" y="62175"/>
            <a:ext cx="1819825" cy="398582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67"/>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Nothing is real, </a:t>
            </a:r>
            <a:r>
              <a:rPr lang="en"/>
              <a:t>everything is fake</a:t>
            </a:r>
            <a:endParaRPr/>
          </a:p>
        </p:txBody>
      </p:sp>
      <p:sp>
        <p:nvSpPr>
          <p:cNvPr id="512" name="Google Shape;512;p67"/>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Almost everything gets cycled back to this </a:t>
            </a:r>
            <a:r>
              <a:rPr lang="en"/>
              <a:t>section</a:t>
            </a:r>
            <a:r>
              <a:rPr lang="en"/>
              <a:t> of the code, so it can return your success message</a:t>
            </a:r>
            <a:endParaRPr/>
          </a:p>
          <a:p>
            <a:pPr indent="-342900" lvl="0" marL="457200" rtl="0" algn="l">
              <a:spcBef>
                <a:spcPts val="0"/>
              </a:spcBef>
              <a:spcAft>
                <a:spcPts val="0"/>
              </a:spcAft>
              <a:buSzPts val="1800"/>
              <a:buChar char="●"/>
            </a:pPr>
            <a:r>
              <a:rPr lang="en"/>
              <a:t>Sometimes there are lockouts, that try to keep </a:t>
            </a:r>
            <a:r>
              <a:rPr lang="en"/>
              <a:t>suspicion</a:t>
            </a:r>
            <a:r>
              <a:rPr lang="en"/>
              <a:t> low</a:t>
            </a:r>
            <a:endParaRPr/>
          </a:p>
          <a:p>
            <a:pPr indent="-342900" lvl="0" marL="457200" rtl="0" algn="l">
              <a:spcBef>
                <a:spcPts val="0"/>
              </a:spcBef>
              <a:spcAft>
                <a:spcPts val="0"/>
              </a:spcAft>
              <a:buSzPts val="1800"/>
              <a:buChar char="●"/>
            </a:pPr>
            <a:r>
              <a:rPr lang="en"/>
              <a:t>One of the functions that you’d expect to do the “cleaning” literally is just hundreds of lines of animations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68"/>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Ads</a:t>
            </a:r>
            <a:endParaRPr/>
          </a:p>
        </p:txBody>
      </p:sp>
      <p:sp>
        <p:nvSpPr>
          <p:cNvPr id="518" name="Google Shape;518;p68"/>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Android</a:t>
            </a:r>
            <a:endParaRPr/>
          </a:p>
          <a:p>
            <a:pPr indent="-342900" lvl="0" marL="457200" rtl="0" algn="l">
              <a:spcBef>
                <a:spcPts val="0"/>
              </a:spcBef>
              <a:spcAft>
                <a:spcPts val="0"/>
              </a:spcAft>
              <a:buSzPts val="1800"/>
              <a:buChar char="●"/>
            </a:pPr>
            <a:r>
              <a:rPr lang="en"/>
              <a:t>Google</a:t>
            </a:r>
            <a:endParaRPr/>
          </a:p>
          <a:p>
            <a:pPr indent="-342900" lvl="0" marL="457200" rtl="0" algn="l">
              <a:spcBef>
                <a:spcPts val="0"/>
              </a:spcBef>
              <a:spcAft>
                <a:spcPts val="0"/>
              </a:spcAft>
              <a:buSzPts val="1800"/>
              <a:buChar char="●"/>
            </a:pPr>
            <a:r>
              <a:rPr lang="en"/>
              <a:t>Bytedance (Tiktok)</a:t>
            </a:r>
            <a:endParaRPr/>
          </a:p>
          <a:p>
            <a:pPr indent="-342900" lvl="0" marL="457200" rtl="0" algn="l">
              <a:spcBef>
                <a:spcPts val="0"/>
              </a:spcBef>
              <a:spcAft>
                <a:spcPts val="0"/>
              </a:spcAft>
              <a:buSzPts val="1800"/>
              <a:buChar char="●"/>
            </a:pPr>
            <a:r>
              <a:rPr lang="en"/>
              <a:t>Chartboost</a:t>
            </a:r>
            <a:endParaRPr/>
          </a:p>
          <a:p>
            <a:pPr indent="-342900" lvl="0" marL="457200" rtl="0" algn="l">
              <a:spcBef>
                <a:spcPts val="0"/>
              </a:spcBef>
              <a:spcAft>
                <a:spcPts val="0"/>
              </a:spcAft>
              <a:buSzPts val="1800"/>
              <a:buChar char="●"/>
            </a:pPr>
            <a:r>
              <a:rPr lang="en"/>
              <a:t>Huawei</a:t>
            </a:r>
            <a:endParaRPr/>
          </a:p>
          <a:p>
            <a:pPr indent="-342900" lvl="0" marL="457200" rtl="0" algn="l">
              <a:spcBef>
                <a:spcPts val="0"/>
              </a:spcBef>
              <a:spcAft>
                <a:spcPts val="0"/>
              </a:spcAft>
              <a:buSzPts val="1800"/>
              <a:buChar char="●"/>
            </a:pPr>
            <a:r>
              <a:rPr lang="en"/>
              <a:t>Inmobi</a:t>
            </a:r>
            <a:endParaRPr/>
          </a:p>
          <a:p>
            <a:pPr indent="-342900" lvl="0" marL="457200" rtl="0" algn="l">
              <a:spcBef>
                <a:spcPts val="0"/>
              </a:spcBef>
              <a:spcAft>
                <a:spcPts val="0"/>
              </a:spcAft>
              <a:buSzPts val="1800"/>
              <a:buChar char="●"/>
            </a:pPr>
            <a:r>
              <a:rPr lang="en"/>
              <a:t>Analytics</a:t>
            </a:r>
            <a:endParaRPr/>
          </a:p>
          <a:p>
            <a:pPr indent="-342900" lvl="0" marL="457200" rtl="0" algn="l">
              <a:spcBef>
                <a:spcPts val="0"/>
              </a:spcBef>
              <a:spcAft>
                <a:spcPts val="0"/>
              </a:spcAft>
              <a:buSzPts val="1800"/>
              <a:buChar char="●"/>
            </a:pPr>
            <a:r>
              <a:rPr lang="en"/>
              <a:t>Ironsource</a:t>
            </a:r>
            <a:endParaRPr/>
          </a:p>
          <a:p>
            <a:pPr indent="-342900" lvl="0" marL="457200" rtl="0" algn="l">
              <a:spcBef>
                <a:spcPts val="0"/>
              </a:spcBef>
              <a:spcAft>
                <a:spcPts val="0"/>
              </a:spcAft>
              <a:buSzPts val="1800"/>
              <a:buChar char="●"/>
            </a:pPr>
            <a:r>
              <a:rPr lang="en"/>
              <a:t>Unity3d</a:t>
            </a:r>
            <a:endParaRPr/>
          </a:p>
        </p:txBody>
      </p:sp>
      <p:pic>
        <p:nvPicPr>
          <p:cNvPr id="519" name="Google Shape;519;p68"/>
          <p:cNvPicPr preferRelativeResize="0"/>
          <p:nvPr/>
        </p:nvPicPr>
        <p:blipFill>
          <a:blip r:embed="rId3">
            <a:alphaModFix/>
          </a:blip>
          <a:stretch>
            <a:fillRect/>
          </a:stretch>
        </p:blipFill>
        <p:spPr>
          <a:xfrm>
            <a:off x="152400" y="152400"/>
            <a:ext cx="1922519" cy="48386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9"/>
          <p:cNvSpPr txBox="1"/>
          <p:nvPr>
            <p:ph type="title"/>
          </p:nvPr>
        </p:nvSpPr>
        <p:spPr>
          <a:xfrm>
            <a:off x="319500" y="936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Clr>
                <a:schemeClr val="dk2"/>
              </a:buClr>
              <a:buSzPct val="45833"/>
              <a:buFont typeface="Arial"/>
              <a:buNone/>
            </a:pPr>
            <a:r>
              <a:rPr lang="en"/>
              <a:t>More Stuff</a:t>
            </a:r>
            <a:endParaRPr/>
          </a:p>
          <a:p>
            <a:pPr indent="0" lvl="0" marL="0" rtl="0" algn="l">
              <a:spcBef>
                <a:spcPts val="0"/>
              </a:spcBef>
              <a:spcAft>
                <a:spcPts val="0"/>
              </a:spcAft>
              <a:buNone/>
            </a:pPr>
            <a:r>
              <a:t/>
            </a:r>
            <a:endParaRPr/>
          </a:p>
        </p:txBody>
      </p:sp>
      <p:pic>
        <p:nvPicPr>
          <p:cNvPr id="525" name="Google Shape;525;p69"/>
          <p:cNvPicPr preferRelativeResize="0"/>
          <p:nvPr/>
        </p:nvPicPr>
        <p:blipFill>
          <a:blip r:embed="rId3">
            <a:alphaModFix/>
          </a:blip>
          <a:stretch>
            <a:fillRect/>
          </a:stretch>
        </p:blipFill>
        <p:spPr>
          <a:xfrm>
            <a:off x="3737800" y="1211350"/>
            <a:ext cx="4984049" cy="3437475"/>
          </a:xfrm>
          <a:prstGeom prst="rect">
            <a:avLst/>
          </a:prstGeom>
          <a:noFill/>
          <a:ln>
            <a:noFill/>
          </a:ln>
        </p:spPr>
      </p:pic>
      <p:sp>
        <p:nvSpPr>
          <p:cNvPr id="526" name="Google Shape;526;p69"/>
          <p:cNvSpPr txBox="1"/>
          <p:nvPr/>
        </p:nvSpPr>
        <p:spPr>
          <a:xfrm>
            <a:off x="295250" y="1103300"/>
            <a:ext cx="3348600" cy="35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Lato"/>
              <a:ea typeface="Lato"/>
              <a:cs typeface="Lato"/>
              <a:sym typeface="Lato"/>
            </a:endParaRPr>
          </a:p>
        </p:txBody>
      </p:sp>
      <p:sp>
        <p:nvSpPr>
          <p:cNvPr id="527" name="Google Shape;527;p69"/>
          <p:cNvSpPr txBox="1"/>
          <p:nvPr>
            <p:ph idx="1" type="body"/>
          </p:nvPr>
        </p:nvSpPr>
        <p:spPr>
          <a:xfrm>
            <a:off x="319500" y="1842629"/>
            <a:ext cx="2808000" cy="28062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lang="en"/>
              <a:t>Creates a new account with the package name</a:t>
            </a:r>
            <a:endParaRPr/>
          </a:p>
          <a:p>
            <a:pPr indent="-304800" lvl="0" marL="457200" rtl="0" algn="l">
              <a:spcBef>
                <a:spcPts val="0"/>
              </a:spcBef>
              <a:spcAft>
                <a:spcPts val="0"/>
              </a:spcAft>
              <a:buSzPts val="1200"/>
              <a:buChar char="●"/>
            </a:pPr>
            <a:r>
              <a:rPr lang="en"/>
              <a:t>Couldn’t </a:t>
            </a:r>
            <a:r>
              <a:rPr lang="en"/>
              <a:t>fully</a:t>
            </a:r>
            <a:r>
              <a:rPr lang="en"/>
              <a:t> dive into what the account was used for</a:t>
            </a:r>
            <a:endParaRPr/>
          </a:p>
          <a:p>
            <a:pPr indent="-304800" lvl="0" marL="457200" rtl="0" algn="l">
              <a:spcBef>
                <a:spcPts val="0"/>
              </a:spcBef>
              <a:spcAft>
                <a:spcPts val="0"/>
              </a:spcAft>
              <a:buSzPts val="1200"/>
              <a:buChar char="●"/>
            </a:pPr>
            <a:r>
              <a:rPr lang="en"/>
              <a:t>This </a:t>
            </a:r>
            <a:r>
              <a:rPr lang="en"/>
              <a:t>account is used for syncing</a:t>
            </a:r>
            <a:endParaRPr/>
          </a:p>
          <a:p>
            <a:pPr indent="-304800" lvl="0" marL="457200" rtl="0" algn="l">
              <a:spcBef>
                <a:spcPts val="0"/>
              </a:spcBef>
              <a:spcAft>
                <a:spcPts val="0"/>
              </a:spcAft>
              <a:buSzPts val="1200"/>
              <a:buChar char="●"/>
            </a:pPr>
            <a:r>
              <a:rPr lang="en"/>
              <a:t>Never was able to find this account on the test phone(s)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70"/>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More Pt. 2</a:t>
            </a:r>
            <a:endParaRPr/>
          </a:p>
        </p:txBody>
      </p:sp>
      <p:sp>
        <p:nvSpPr>
          <p:cNvPr id="533" name="Google Shape;533;p70"/>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lang="en"/>
              <a:t>Creates notification banner</a:t>
            </a:r>
            <a:endParaRPr/>
          </a:p>
          <a:p>
            <a:pPr indent="-304800" lvl="0" marL="457200" rtl="0" algn="l">
              <a:spcBef>
                <a:spcPts val="0"/>
              </a:spcBef>
              <a:spcAft>
                <a:spcPts val="0"/>
              </a:spcAft>
              <a:buSzPts val="1200"/>
              <a:buChar char="●"/>
            </a:pPr>
            <a:r>
              <a:rPr lang="en"/>
              <a:t>Creates an alarm for 18 seconds</a:t>
            </a:r>
            <a:endParaRPr/>
          </a:p>
          <a:p>
            <a:pPr indent="-304800" lvl="0" marL="457200" rtl="0" algn="l">
              <a:spcBef>
                <a:spcPts val="0"/>
              </a:spcBef>
              <a:spcAft>
                <a:spcPts val="0"/>
              </a:spcAft>
              <a:buSzPts val="1200"/>
              <a:buChar char="●"/>
            </a:pPr>
            <a:r>
              <a:rPr lang="en"/>
              <a:t>When alarm is done, it triggers the banner again, keeping the app running</a:t>
            </a:r>
            <a:endParaRPr/>
          </a:p>
          <a:p>
            <a:pPr indent="-304800" lvl="0" marL="457200" rtl="0" algn="l">
              <a:spcBef>
                <a:spcPts val="0"/>
              </a:spcBef>
              <a:spcAft>
                <a:spcPts val="0"/>
              </a:spcAft>
              <a:buSzPts val="1200"/>
              <a:buChar char="●"/>
            </a:pPr>
            <a:r>
              <a:rPr lang="en"/>
              <a:t>C3906H Class handles ads for every button press, and has timeout function for 10 seconds</a:t>
            </a:r>
            <a:endParaRPr/>
          </a:p>
          <a:p>
            <a:pPr indent="-304800" lvl="0" marL="457200" rtl="0" algn="l">
              <a:spcBef>
                <a:spcPts val="0"/>
              </a:spcBef>
              <a:spcAft>
                <a:spcPts val="0"/>
              </a:spcAft>
              <a:buSzPts val="1200"/>
              <a:buChar char="●"/>
            </a:pPr>
            <a:r>
              <a:rPr lang="en"/>
              <a:t>Given the right </a:t>
            </a:r>
            <a:r>
              <a:rPr lang="en"/>
              <a:t>permission</a:t>
            </a:r>
            <a:r>
              <a:rPr lang="en"/>
              <a:t>, the app interrupts every action with a pop up, making you open the app again</a:t>
            </a:r>
            <a:endParaRPr/>
          </a:p>
        </p:txBody>
      </p:sp>
      <p:pic>
        <p:nvPicPr>
          <p:cNvPr id="534" name="Google Shape;534;p70"/>
          <p:cNvPicPr preferRelativeResize="0"/>
          <p:nvPr/>
        </p:nvPicPr>
        <p:blipFill>
          <a:blip r:embed="rId3">
            <a:alphaModFix/>
          </a:blip>
          <a:stretch>
            <a:fillRect/>
          </a:stretch>
        </p:blipFill>
        <p:spPr>
          <a:xfrm>
            <a:off x="3076775" y="665175"/>
            <a:ext cx="5930375" cy="1951550"/>
          </a:xfrm>
          <a:prstGeom prst="rect">
            <a:avLst/>
          </a:prstGeom>
          <a:noFill/>
          <a:ln>
            <a:noFill/>
          </a:ln>
        </p:spPr>
      </p:pic>
      <p:pic>
        <p:nvPicPr>
          <p:cNvPr id="535" name="Google Shape;535;p70"/>
          <p:cNvPicPr preferRelativeResize="0"/>
          <p:nvPr/>
        </p:nvPicPr>
        <p:blipFill>
          <a:blip r:embed="rId4">
            <a:alphaModFix/>
          </a:blip>
          <a:stretch>
            <a:fillRect/>
          </a:stretch>
        </p:blipFill>
        <p:spPr>
          <a:xfrm>
            <a:off x="4693975" y="2824375"/>
            <a:ext cx="3992475" cy="22211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71"/>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Conclusion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8"/>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Methodology</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72"/>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Don’t use these apps</a:t>
            </a:r>
            <a:endParaRPr/>
          </a:p>
        </p:txBody>
      </p:sp>
      <p:sp>
        <p:nvSpPr>
          <p:cNvPr id="546" name="Google Shape;546;p72"/>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These are only some of the tactics used by these apps</a:t>
            </a:r>
            <a:endParaRPr/>
          </a:p>
          <a:p>
            <a:pPr indent="-342900" lvl="0" marL="457200" rtl="0" algn="l">
              <a:spcBef>
                <a:spcPts val="0"/>
              </a:spcBef>
              <a:spcAft>
                <a:spcPts val="0"/>
              </a:spcAft>
              <a:buSzPts val="1800"/>
              <a:buChar char="●"/>
            </a:pPr>
            <a:r>
              <a:rPr lang="en"/>
              <a:t>None of the apps we looked into had any real purpose</a:t>
            </a:r>
            <a:endParaRPr/>
          </a:p>
        </p:txBody>
      </p:sp>
      <p:pic>
        <p:nvPicPr>
          <p:cNvPr id="547" name="Google Shape;547;p72" title="Untitled (1).png"/>
          <p:cNvPicPr preferRelativeResize="0"/>
          <p:nvPr/>
        </p:nvPicPr>
        <p:blipFill rotWithShape="1">
          <a:blip r:embed="rId3">
            <a:alphaModFix/>
          </a:blip>
          <a:srcRect b="15671" l="8529" r="13657" t="18841"/>
          <a:stretch/>
        </p:blipFill>
        <p:spPr>
          <a:xfrm>
            <a:off x="4089800" y="2736975"/>
            <a:ext cx="3404851" cy="161184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73"/>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Alternatives</a:t>
            </a:r>
            <a:endParaRPr/>
          </a:p>
        </p:txBody>
      </p:sp>
      <p:sp>
        <p:nvSpPr>
          <p:cNvPr id="553" name="Google Shape;553;p73"/>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Use backed cleaners</a:t>
            </a:r>
            <a:endParaRPr/>
          </a:p>
          <a:p>
            <a:pPr indent="-317500" lvl="1" marL="914400" rtl="0" algn="l">
              <a:spcBef>
                <a:spcPts val="0"/>
              </a:spcBef>
              <a:spcAft>
                <a:spcPts val="0"/>
              </a:spcAft>
              <a:buSzPts val="1400"/>
              <a:buChar char="○"/>
            </a:pPr>
            <a:r>
              <a:rPr lang="en" u="sng">
                <a:solidFill>
                  <a:schemeClr val="hlink"/>
                </a:solidFill>
                <a:hlinkClick r:id="rId3"/>
              </a:rPr>
              <a:t>https://github.com/d4rken-org/sdmaid-se</a:t>
            </a:r>
            <a:r>
              <a:rPr lang="en"/>
              <a:t> </a:t>
            </a:r>
            <a:endParaRPr/>
          </a:p>
          <a:p>
            <a:pPr indent="-317500" lvl="2" marL="1371600" rtl="0" algn="l">
              <a:spcBef>
                <a:spcPts val="0"/>
              </a:spcBef>
              <a:spcAft>
                <a:spcPts val="0"/>
              </a:spcAft>
              <a:buSzPts val="1400"/>
              <a:buChar char="■"/>
            </a:pPr>
            <a:r>
              <a:rPr lang="en"/>
              <a:t>Free and paid models</a:t>
            </a:r>
            <a:endParaRPr/>
          </a:p>
          <a:p>
            <a:pPr indent="-342900" lvl="0" marL="457200" rtl="0" algn="l">
              <a:spcBef>
                <a:spcPts val="0"/>
              </a:spcBef>
              <a:spcAft>
                <a:spcPts val="0"/>
              </a:spcAft>
              <a:buSzPts val="1800"/>
              <a:buChar char="●"/>
            </a:pPr>
            <a:r>
              <a:rPr lang="en"/>
              <a:t>Clean cache manually through the app </a:t>
            </a:r>
            <a:endParaRPr/>
          </a:p>
          <a:p>
            <a:pPr indent="-342900" lvl="0" marL="457200" rtl="0" algn="l">
              <a:spcBef>
                <a:spcPts val="0"/>
              </a:spcBef>
              <a:spcAft>
                <a:spcPts val="0"/>
              </a:spcAft>
              <a:buSzPts val="1800"/>
              <a:buChar char="●"/>
            </a:pPr>
            <a:r>
              <a:rPr lang="en"/>
              <a:t>Use </a:t>
            </a:r>
            <a:r>
              <a:rPr lang="en"/>
              <a:t>android's</a:t>
            </a:r>
            <a:r>
              <a:rPr lang="en"/>
              <a:t> storage to see </a:t>
            </a:r>
            <a:r>
              <a:rPr lang="en"/>
              <a:t>what's</a:t>
            </a:r>
            <a:r>
              <a:rPr lang="en"/>
              <a:t> actually taking up space</a:t>
            </a:r>
            <a:endParaRPr/>
          </a:p>
        </p:txBody>
      </p:sp>
      <p:pic>
        <p:nvPicPr>
          <p:cNvPr id="554" name="Google Shape;554;p73"/>
          <p:cNvPicPr preferRelativeResize="0"/>
          <p:nvPr/>
        </p:nvPicPr>
        <p:blipFill>
          <a:blip r:embed="rId4">
            <a:alphaModFix/>
          </a:blip>
          <a:stretch>
            <a:fillRect/>
          </a:stretch>
        </p:blipFill>
        <p:spPr>
          <a:xfrm>
            <a:off x="5336350" y="575950"/>
            <a:ext cx="3333175" cy="1115600"/>
          </a:xfrm>
          <a:prstGeom prst="rect">
            <a:avLst/>
          </a:prstGeom>
          <a:noFill/>
          <a:ln>
            <a:noFill/>
          </a:ln>
        </p:spPr>
      </p:pic>
      <p:pic>
        <p:nvPicPr>
          <p:cNvPr id="555" name="Google Shape;555;p73"/>
          <p:cNvPicPr preferRelativeResize="0"/>
          <p:nvPr/>
        </p:nvPicPr>
        <p:blipFill>
          <a:blip r:embed="rId5">
            <a:alphaModFix/>
          </a:blip>
          <a:stretch>
            <a:fillRect/>
          </a:stretch>
        </p:blipFill>
        <p:spPr>
          <a:xfrm>
            <a:off x="191250" y="1092525"/>
            <a:ext cx="2095450" cy="34711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9"/>
          <p:cNvSpPr txBox="1"/>
          <p:nvPr>
            <p:ph type="title"/>
          </p:nvPr>
        </p:nvSpPr>
        <p:spPr>
          <a:xfrm>
            <a:off x="2400250" y="445125"/>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 Selection </a:t>
            </a:r>
            <a:endParaRPr/>
          </a:p>
        </p:txBody>
      </p:sp>
      <p:sp>
        <p:nvSpPr>
          <p:cNvPr id="113" name="Google Shape;113;p19"/>
          <p:cNvSpPr txBox="1"/>
          <p:nvPr>
            <p:ph idx="1" type="body"/>
          </p:nvPr>
        </p:nvSpPr>
        <p:spPr>
          <a:xfrm>
            <a:off x="2400262" y="1017401"/>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Apps were chosen from APKPure</a:t>
            </a:r>
            <a:endParaRPr/>
          </a:p>
          <a:p>
            <a:pPr indent="-317500" lvl="1" marL="914400" rtl="0" algn="l">
              <a:spcBef>
                <a:spcPts val="0"/>
              </a:spcBef>
              <a:spcAft>
                <a:spcPts val="0"/>
              </a:spcAft>
              <a:buSzPts val="1400"/>
              <a:buChar char="○"/>
            </a:pPr>
            <a:r>
              <a:rPr lang="en"/>
              <a:t>4 apps per group member, 20 in total</a:t>
            </a:r>
            <a:endParaRPr/>
          </a:p>
          <a:p>
            <a:pPr indent="-342900" lvl="0" marL="457200" rtl="0" algn="l">
              <a:spcBef>
                <a:spcPts val="0"/>
              </a:spcBef>
              <a:spcAft>
                <a:spcPts val="0"/>
              </a:spcAft>
              <a:buSzPts val="1800"/>
              <a:buChar char="●"/>
            </a:pPr>
            <a:r>
              <a:rPr lang="en"/>
              <a:t>Have to claim to do some sort of “cleaning” on phone</a:t>
            </a:r>
            <a:endParaRPr/>
          </a:p>
          <a:p>
            <a:pPr indent="0" lvl="0" marL="0" rtl="0" algn="l">
              <a:spcBef>
                <a:spcPts val="1200"/>
              </a:spcBef>
              <a:spcAft>
                <a:spcPts val="1200"/>
              </a:spcAft>
              <a:buNone/>
            </a:pPr>
            <a:r>
              <a:t/>
            </a:r>
            <a:endParaRPr/>
          </a:p>
        </p:txBody>
      </p:sp>
      <p:pic>
        <p:nvPicPr>
          <p:cNvPr id="114" name="Google Shape;114;p19" title="Screenshot 2025-04-16 at 3.16.16 PM.png"/>
          <p:cNvPicPr preferRelativeResize="0"/>
          <p:nvPr/>
        </p:nvPicPr>
        <p:blipFill>
          <a:blip r:embed="rId3">
            <a:alphaModFix/>
          </a:blip>
          <a:stretch>
            <a:fillRect/>
          </a:stretch>
        </p:blipFill>
        <p:spPr>
          <a:xfrm>
            <a:off x="494038" y="1941650"/>
            <a:ext cx="8155924" cy="3201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0"/>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Static and Dynamic Analysis Tools - MobSF</a:t>
            </a:r>
            <a:endParaRPr/>
          </a:p>
        </p:txBody>
      </p:sp>
      <p:sp>
        <p:nvSpPr>
          <p:cNvPr id="120" name="Google Shape;120;p20"/>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Permissions </a:t>
            </a:r>
            <a:endParaRPr/>
          </a:p>
          <a:p>
            <a:pPr indent="-342900" lvl="0" marL="457200" rtl="0" algn="l">
              <a:spcBef>
                <a:spcPts val="0"/>
              </a:spcBef>
              <a:spcAft>
                <a:spcPts val="0"/>
              </a:spcAft>
              <a:buSzPts val="1800"/>
              <a:buChar char="●"/>
            </a:pPr>
            <a:r>
              <a:rPr lang="en"/>
              <a:t>Android API usage </a:t>
            </a:r>
            <a:endParaRPr/>
          </a:p>
          <a:p>
            <a:pPr indent="-342900" lvl="0" marL="457200" rtl="0" algn="l">
              <a:spcBef>
                <a:spcPts val="0"/>
              </a:spcBef>
              <a:spcAft>
                <a:spcPts val="0"/>
              </a:spcAft>
              <a:buSzPts val="1800"/>
              <a:buChar char="●"/>
            </a:pPr>
            <a:r>
              <a:rPr lang="en"/>
              <a:t>Behaviour analysis</a:t>
            </a:r>
            <a:endParaRPr/>
          </a:p>
          <a:p>
            <a:pPr indent="-342900" lvl="0" marL="457200" rtl="0" algn="l">
              <a:spcBef>
                <a:spcPts val="0"/>
              </a:spcBef>
              <a:spcAft>
                <a:spcPts val="0"/>
              </a:spcAft>
              <a:buSzPts val="1800"/>
              <a:buChar char="●"/>
            </a:pPr>
            <a:r>
              <a:rPr lang="en"/>
              <a:t>Server locations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1"/>
          <p:cNvSpPr txBox="1"/>
          <p:nvPr>
            <p:ph type="title"/>
          </p:nvPr>
        </p:nvSpPr>
        <p:spPr>
          <a:xfrm>
            <a:off x="2483000" y="575950"/>
            <a:ext cx="62391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7"/>
              <a:buFont typeface="Arial"/>
              <a:buNone/>
            </a:pPr>
            <a:r>
              <a:rPr lang="en"/>
              <a:t>Static and Dynamic Analysis Tools - Virustotal</a:t>
            </a:r>
            <a:endParaRPr/>
          </a:p>
        </p:txBody>
      </p:sp>
      <p:sp>
        <p:nvSpPr>
          <p:cNvPr id="126" name="Google Shape;126;p21"/>
          <p:cNvSpPr txBox="1"/>
          <p:nvPr>
            <p:ph idx="1" type="body"/>
          </p:nvPr>
        </p:nvSpPr>
        <p:spPr>
          <a:xfrm>
            <a:off x="3228824" y="1595775"/>
            <a:ext cx="55029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Scans APKs using 70+ antivirus engines, increasing the chance of detecting known malware signatures</a:t>
            </a:r>
            <a:endParaRPr/>
          </a:p>
          <a:p>
            <a:pPr indent="-342900" lvl="0" marL="457200" rtl="0" algn="l">
              <a:spcBef>
                <a:spcPts val="0"/>
              </a:spcBef>
              <a:spcAft>
                <a:spcPts val="0"/>
              </a:spcAft>
              <a:buSzPts val="1800"/>
              <a:buChar char="●"/>
            </a:pPr>
            <a:r>
              <a:rPr lang="en"/>
              <a:t>Sandbox behavior reports, showing what the app tries to do when executed</a:t>
            </a:r>
            <a:endParaRPr/>
          </a:p>
          <a:p>
            <a:pPr indent="-342900" lvl="0" marL="457200" rtl="0" algn="l">
              <a:spcBef>
                <a:spcPts val="0"/>
              </a:spcBef>
              <a:spcAft>
                <a:spcPts val="0"/>
              </a:spcAft>
              <a:buSzPts val="1800"/>
              <a:buChar char="●"/>
            </a:pPr>
            <a:r>
              <a:rPr lang="en"/>
              <a:t>Threat Graph, which helps visualize the app’s activity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